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5" r:id="rId3"/>
    <p:sldMasterId id="2147483687" r:id="rId4"/>
    <p:sldMasterId id="2147483699" r:id="rId5"/>
  </p:sldMasterIdLst>
  <p:notesMasterIdLst>
    <p:notesMasterId r:id="rId46"/>
  </p:notesMasterIdLst>
  <p:handoutMasterIdLst>
    <p:handoutMasterId r:id="rId47"/>
  </p:handoutMasterIdLst>
  <p:sldIdLst>
    <p:sldId id="493" r:id="rId6"/>
    <p:sldId id="465" r:id="rId7"/>
    <p:sldId id="387" r:id="rId8"/>
    <p:sldId id="444" r:id="rId9"/>
    <p:sldId id="420" r:id="rId10"/>
    <p:sldId id="425" r:id="rId11"/>
    <p:sldId id="462" r:id="rId12"/>
    <p:sldId id="432" r:id="rId13"/>
    <p:sldId id="421" r:id="rId14"/>
    <p:sldId id="445" r:id="rId15"/>
    <p:sldId id="447" r:id="rId16"/>
    <p:sldId id="448" r:id="rId17"/>
    <p:sldId id="450" r:id="rId18"/>
    <p:sldId id="451" r:id="rId19"/>
    <p:sldId id="453" r:id="rId20"/>
    <p:sldId id="454" r:id="rId21"/>
    <p:sldId id="463" r:id="rId22"/>
    <p:sldId id="458" r:id="rId23"/>
    <p:sldId id="471" r:id="rId24"/>
    <p:sldId id="495" r:id="rId25"/>
    <p:sldId id="498" r:id="rId26"/>
    <p:sldId id="466" r:id="rId27"/>
    <p:sldId id="467" r:id="rId28"/>
    <p:sldId id="511" r:id="rId29"/>
    <p:sldId id="475" r:id="rId30"/>
    <p:sldId id="476" r:id="rId31"/>
    <p:sldId id="510" r:id="rId32"/>
    <p:sldId id="470" r:id="rId33"/>
    <p:sldId id="469" r:id="rId34"/>
    <p:sldId id="504" r:id="rId35"/>
    <p:sldId id="505" r:id="rId36"/>
    <p:sldId id="503" r:id="rId37"/>
    <p:sldId id="507" r:id="rId38"/>
    <p:sldId id="513" r:id="rId39"/>
    <p:sldId id="512" r:id="rId40"/>
    <p:sldId id="500" r:id="rId41"/>
    <p:sldId id="501" r:id="rId42"/>
    <p:sldId id="502" r:id="rId43"/>
    <p:sldId id="490" r:id="rId44"/>
    <p:sldId id="482" r:id="rId4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1C1C"/>
    <a:srgbClr val="D03E3C"/>
    <a:srgbClr val="EC9123"/>
    <a:srgbClr val="18335C"/>
    <a:srgbClr val="48A1AE"/>
    <a:srgbClr val="006600"/>
    <a:srgbClr val="669900"/>
    <a:srgbClr val="F1DCDB"/>
    <a:srgbClr val="D13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8" autoAdjust="0"/>
    <p:restoredTop sz="99843" autoAdjust="0"/>
  </p:normalViewPr>
  <p:slideViewPr>
    <p:cSldViewPr>
      <p:cViewPr>
        <p:scale>
          <a:sx n="120" d="100"/>
          <a:sy n="120" d="100"/>
        </p:scale>
        <p:origin x="-54" y="-3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160"/>
    </p:cViewPr>
  </p:sorterViewPr>
  <p:notesViewPr>
    <p:cSldViewPr>
      <p:cViewPr varScale="1">
        <p:scale>
          <a:sx n="72" d="100"/>
          <a:sy n="72" d="100"/>
        </p:scale>
        <p:origin x="-263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OSX:Users:efi:Library:Containers:com.apple.mail:Data:Library:Mail%20Downloads:International%20Collaborations%20for%20Mark%20Abbey%202-28-201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OSX:Users:efi:Library:Containers:com.apple.mail:Data:Library:Mail%20Downloads:International%20Collaborations%20for%20Mark%20Abbey%202-28-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International Collaboration - Journal</a:t>
            </a:r>
            <a:r>
              <a:rPr lang="en-US" baseline="0"/>
              <a:t> Publications Written 2009-2012</a:t>
            </a:r>
            <a:endParaRPr lang="en-US"/>
          </a:p>
        </c:rich>
      </c:tx>
      <c:layout/>
      <c:overlay val="0"/>
    </c:title>
    <c:autoTitleDeleted val="0"/>
    <c:plotArea>
      <c:layout>
        <c:manualLayout>
          <c:layoutTarget val="inner"/>
          <c:xMode val="edge"/>
          <c:yMode val="edge"/>
          <c:x val="6.0699983066632802E-2"/>
          <c:y val="0.132911444390931"/>
          <c:w val="0.732970006773347"/>
          <c:h val="0.63051548855112904"/>
        </c:manualLayout>
      </c:layout>
      <c:barChart>
        <c:barDir val="col"/>
        <c:grouping val="stacked"/>
        <c:varyColors val="0"/>
        <c:ser>
          <c:idx val="0"/>
          <c:order val="0"/>
          <c:tx>
            <c:strRef>
              <c:f>Chart!$B$6</c:f>
              <c:strCache>
                <c:ptCount val="1"/>
                <c:pt idx="0">
                  <c:v>% Publications With International Collaboration</c:v>
                </c:pt>
              </c:strCache>
            </c:strRef>
          </c:tx>
          <c:invertIfNegative val="0"/>
          <c:dLbls>
            <c:spPr>
              <a:gradFill>
                <a:gsLst>
                  <a:gs pos="0">
                    <a:srgbClr val="4F81BD">
                      <a:tint val="66000"/>
                      <a:satMod val="160000"/>
                    </a:srgbClr>
                  </a:gs>
                  <a:gs pos="50000">
                    <a:srgbClr val="4F81BD">
                      <a:tint val="44500"/>
                      <a:satMod val="160000"/>
                    </a:srgbClr>
                  </a:gs>
                  <a:gs pos="100000">
                    <a:srgbClr val="4F81BD">
                      <a:tint val="23500"/>
                      <a:satMod val="160000"/>
                    </a:srgbClr>
                  </a:gs>
                </a:gsLst>
                <a:lin ang="2700000" scaled="1"/>
              </a:gradFill>
              <a:ln>
                <a:solidFill>
                  <a:schemeClr val="accent1"/>
                </a:solidFill>
              </a:ln>
            </c:spPr>
            <c:dLblPos val="ctr"/>
            <c:showLegendKey val="0"/>
            <c:showVal val="1"/>
            <c:showCatName val="0"/>
            <c:showSerName val="0"/>
            <c:showPercent val="0"/>
            <c:showBubbleSize val="0"/>
            <c:showLeaderLines val="0"/>
          </c:dLbls>
          <c:cat>
            <c:strRef>
              <c:f>Chart!$A$7:$A$19</c:f>
              <c:strCache>
                <c:ptCount val="13"/>
                <c:pt idx="0">
                  <c:v>University at Albany</c:v>
                </c:pt>
                <c:pt idx="1">
                  <c:v>Binghamton University</c:v>
                </c:pt>
                <c:pt idx="2">
                  <c:v>University at Buffalo</c:v>
                </c:pt>
                <c:pt idx="3">
                  <c:v>Stony Brook University</c:v>
                </c:pt>
                <c:pt idx="4">
                  <c:v>University of Pittsburgh</c:v>
                </c:pt>
                <c:pt idx="5">
                  <c:v>University of California - Irvine</c:v>
                </c:pt>
                <c:pt idx="6">
                  <c:v>University of Iowa</c:v>
                </c:pt>
                <c:pt idx="7">
                  <c:v>University of Wisconsin-Madison</c:v>
                </c:pt>
                <c:pt idx="8">
                  <c:v>University of California - Berkeley</c:v>
                </c:pt>
                <c:pt idx="9">
                  <c:v>University of Texas at Austin</c:v>
                </c:pt>
                <c:pt idx="10">
                  <c:v>Ohio State University</c:v>
                </c:pt>
                <c:pt idx="11">
                  <c:v>University of Michigan</c:v>
                </c:pt>
                <c:pt idx="12">
                  <c:v>University of Minnesota</c:v>
                </c:pt>
              </c:strCache>
            </c:strRef>
          </c:cat>
          <c:val>
            <c:numRef>
              <c:f>Chart!$B$7:$B$19</c:f>
              <c:numCache>
                <c:formatCode>0.0%</c:formatCode>
                <c:ptCount val="13"/>
                <c:pt idx="0">
                  <c:v>0.32190476190476203</c:v>
                </c:pt>
                <c:pt idx="1">
                  <c:v>0.30494505494505503</c:v>
                </c:pt>
                <c:pt idx="2">
                  <c:v>0.30930678819860902</c:v>
                </c:pt>
                <c:pt idx="3">
                  <c:v>0.38586362927133699</c:v>
                </c:pt>
                <c:pt idx="4">
                  <c:v>0.28460396039604002</c:v>
                </c:pt>
                <c:pt idx="5">
                  <c:v>0.37602273705968497</c:v>
                </c:pt>
                <c:pt idx="6">
                  <c:v>0.29337944664031601</c:v>
                </c:pt>
                <c:pt idx="7">
                  <c:v>0.31818181818181801</c:v>
                </c:pt>
                <c:pt idx="8">
                  <c:v>0.41709819247679503</c:v>
                </c:pt>
                <c:pt idx="9">
                  <c:v>0.32350179508423099</c:v>
                </c:pt>
                <c:pt idx="10">
                  <c:v>0.33765353025393702</c:v>
                </c:pt>
                <c:pt idx="11">
                  <c:v>0.30859443374759299</c:v>
                </c:pt>
                <c:pt idx="12">
                  <c:v>0.29959278650378102</c:v>
                </c:pt>
              </c:numCache>
            </c:numRef>
          </c:val>
        </c:ser>
        <c:dLbls>
          <c:showLegendKey val="0"/>
          <c:showVal val="1"/>
          <c:showCatName val="0"/>
          <c:showSerName val="0"/>
          <c:showPercent val="0"/>
          <c:showBubbleSize val="0"/>
        </c:dLbls>
        <c:gapWidth val="150"/>
        <c:overlap val="100"/>
        <c:axId val="85091840"/>
        <c:axId val="85094784"/>
      </c:barChart>
      <c:catAx>
        <c:axId val="85091840"/>
        <c:scaling>
          <c:orientation val="minMax"/>
        </c:scaling>
        <c:delete val="0"/>
        <c:axPos val="b"/>
        <c:majorTickMark val="out"/>
        <c:minorTickMark val="none"/>
        <c:tickLblPos val="nextTo"/>
        <c:crossAx val="85094784"/>
        <c:crosses val="autoZero"/>
        <c:auto val="1"/>
        <c:lblAlgn val="ctr"/>
        <c:lblOffset val="100"/>
        <c:noMultiLvlLbl val="0"/>
      </c:catAx>
      <c:valAx>
        <c:axId val="85094784"/>
        <c:scaling>
          <c:orientation val="minMax"/>
        </c:scaling>
        <c:delete val="0"/>
        <c:axPos val="l"/>
        <c:majorGridlines/>
        <c:numFmt formatCode="0.0%" sourceLinked="1"/>
        <c:majorTickMark val="out"/>
        <c:minorTickMark val="none"/>
        <c:tickLblPos val="nextTo"/>
        <c:crossAx val="85091840"/>
        <c:crosses val="autoZero"/>
        <c:crossBetween val="between"/>
      </c:valAx>
    </c:plotArea>
    <c:legend>
      <c:legendPos val="r"/>
      <c:layout>
        <c:manualLayout>
          <c:xMode val="edge"/>
          <c:yMode val="edge"/>
          <c:x val="0.80819850259738402"/>
          <c:y val="0.51147496588978303"/>
          <c:w val="0.18424006072964899"/>
          <c:h val="7.4913943012178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International</a:t>
            </a:r>
            <a:r>
              <a:rPr lang="en-US" baseline="0"/>
              <a:t> Collaboration - Journal Publications Written 2009-2012</a:t>
            </a:r>
            <a:endParaRPr lang="en-US"/>
          </a:p>
        </c:rich>
      </c:tx>
      <c:layout/>
      <c:overlay val="0"/>
    </c:title>
    <c:autoTitleDeleted val="0"/>
    <c:plotArea>
      <c:layout>
        <c:manualLayout>
          <c:layoutTarget val="inner"/>
          <c:xMode val="edge"/>
          <c:yMode val="edge"/>
          <c:x val="0.13877546163152801"/>
          <c:y val="0.17367424796807501"/>
          <c:w val="0.57849659850453305"/>
          <c:h val="0.52958932178087403"/>
        </c:manualLayout>
      </c:layout>
      <c:barChart>
        <c:barDir val="col"/>
        <c:grouping val="stacked"/>
        <c:varyColors val="0"/>
        <c:ser>
          <c:idx val="0"/>
          <c:order val="0"/>
          <c:tx>
            <c:strRef>
              <c:f>Chart!$C$6</c:f>
              <c:strCache>
                <c:ptCount val="1"/>
                <c:pt idx="0">
                  <c:v>Publications Without International Co-Authorship</c:v>
                </c:pt>
              </c:strCache>
            </c:strRef>
          </c:tx>
          <c:spPr>
            <a:solidFill>
              <a:schemeClr val="tx2">
                <a:lumMod val="40000"/>
                <a:lumOff val="60000"/>
              </a:schemeClr>
            </a:solidFill>
          </c:spPr>
          <c:invertIfNegative val="0"/>
          <c:cat>
            <c:strRef>
              <c:f>Chart!$A$7:$A$19</c:f>
              <c:strCache>
                <c:ptCount val="13"/>
                <c:pt idx="0">
                  <c:v>University at Albany</c:v>
                </c:pt>
                <c:pt idx="1">
                  <c:v>Binghamton University</c:v>
                </c:pt>
                <c:pt idx="2">
                  <c:v>University at Buffalo</c:v>
                </c:pt>
                <c:pt idx="3">
                  <c:v>Stony Brook University</c:v>
                </c:pt>
                <c:pt idx="4">
                  <c:v>University of Pittsburgh</c:v>
                </c:pt>
                <c:pt idx="5">
                  <c:v>University of California - Irvine</c:v>
                </c:pt>
                <c:pt idx="6">
                  <c:v>University of Iowa</c:v>
                </c:pt>
                <c:pt idx="7">
                  <c:v>University of Wisconsin-Madison</c:v>
                </c:pt>
                <c:pt idx="8">
                  <c:v>University of California - Berkeley</c:v>
                </c:pt>
                <c:pt idx="9">
                  <c:v>University of Texas at Austin</c:v>
                </c:pt>
                <c:pt idx="10">
                  <c:v>Ohio State University</c:v>
                </c:pt>
                <c:pt idx="11">
                  <c:v>University of Michigan</c:v>
                </c:pt>
                <c:pt idx="12">
                  <c:v>University of Minnesota</c:v>
                </c:pt>
              </c:strCache>
            </c:strRef>
          </c:cat>
          <c:val>
            <c:numRef>
              <c:f>Chart!$C$7:$C$19</c:f>
              <c:numCache>
                <c:formatCode>_(* #,##0_);_(* \(#,##0\);_(* "-"??_);_(@_)</c:formatCode>
                <c:ptCount val="13"/>
                <c:pt idx="0">
                  <c:v>1780</c:v>
                </c:pt>
                <c:pt idx="1">
                  <c:v>1012</c:v>
                </c:pt>
                <c:pt idx="2">
                  <c:v>5759</c:v>
                </c:pt>
                <c:pt idx="3">
                  <c:v>3936</c:v>
                </c:pt>
                <c:pt idx="4">
                  <c:v>14451</c:v>
                </c:pt>
                <c:pt idx="5">
                  <c:v>7245</c:v>
                </c:pt>
                <c:pt idx="6">
                  <c:v>7151</c:v>
                </c:pt>
                <c:pt idx="7">
                  <c:v>14325</c:v>
                </c:pt>
                <c:pt idx="8">
                  <c:v>11932</c:v>
                </c:pt>
                <c:pt idx="9">
                  <c:v>12248</c:v>
                </c:pt>
                <c:pt idx="10">
                  <c:v>8790</c:v>
                </c:pt>
                <c:pt idx="11">
                  <c:v>19750</c:v>
                </c:pt>
                <c:pt idx="12">
                  <c:v>12040</c:v>
                </c:pt>
              </c:numCache>
            </c:numRef>
          </c:val>
        </c:ser>
        <c:ser>
          <c:idx val="1"/>
          <c:order val="1"/>
          <c:tx>
            <c:strRef>
              <c:f>Chart!$D$6</c:f>
              <c:strCache>
                <c:ptCount val="1"/>
                <c:pt idx="0">
                  <c:v>Publications With International Co-Authorship</c:v>
                </c:pt>
              </c:strCache>
            </c:strRef>
          </c:tx>
          <c:spPr>
            <a:solidFill>
              <a:schemeClr val="tx2">
                <a:lumMod val="20000"/>
                <a:lumOff val="80000"/>
              </a:schemeClr>
            </a:solidFill>
          </c:spPr>
          <c:invertIfNegative val="0"/>
          <c:cat>
            <c:strRef>
              <c:f>Chart!$A$7:$A$19</c:f>
              <c:strCache>
                <c:ptCount val="13"/>
                <c:pt idx="0">
                  <c:v>University at Albany</c:v>
                </c:pt>
                <c:pt idx="1">
                  <c:v>Binghamton University</c:v>
                </c:pt>
                <c:pt idx="2">
                  <c:v>University at Buffalo</c:v>
                </c:pt>
                <c:pt idx="3">
                  <c:v>Stony Brook University</c:v>
                </c:pt>
                <c:pt idx="4">
                  <c:v>University of Pittsburgh</c:v>
                </c:pt>
                <c:pt idx="5">
                  <c:v>University of California - Irvine</c:v>
                </c:pt>
                <c:pt idx="6">
                  <c:v>University of Iowa</c:v>
                </c:pt>
                <c:pt idx="7">
                  <c:v>University of Wisconsin-Madison</c:v>
                </c:pt>
                <c:pt idx="8">
                  <c:v>University of California - Berkeley</c:v>
                </c:pt>
                <c:pt idx="9">
                  <c:v>University of Texas at Austin</c:v>
                </c:pt>
                <c:pt idx="10">
                  <c:v>Ohio State University</c:v>
                </c:pt>
                <c:pt idx="11">
                  <c:v>University of Michigan</c:v>
                </c:pt>
                <c:pt idx="12">
                  <c:v>University of Minnesota</c:v>
                </c:pt>
              </c:strCache>
            </c:strRef>
          </c:cat>
          <c:val>
            <c:numRef>
              <c:f>Chart!$D$7:$D$19</c:f>
              <c:numCache>
                <c:formatCode>_(* #,##0_);_(* \(#,##0\);_(* "-"??_);_(@_)</c:formatCode>
                <c:ptCount val="13"/>
                <c:pt idx="0">
                  <c:v>845</c:v>
                </c:pt>
                <c:pt idx="1">
                  <c:v>444</c:v>
                </c:pt>
                <c:pt idx="2">
                  <c:v>2579</c:v>
                </c:pt>
                <c:pt idx="3">
                  <c:v>2473</c:v>
                </c:pt>
                <c:pt idx="4">
                  <c:v>5749</c:v>
                </c:pt>
                <c:pt idx="5">
                  <c:v>4366</c:v>
                </c:pt>
                <c:pt idx="6">
                  <c:v>2969</c:v>
                </c:pt>
                <c:pt idx="7">
                  <c:v>6685</c:v>
                </c:pt>
                <c:pt idx="8">
                  <c:v>8538</c:v>
                </c:pt>
                <c:pt idx="9">
                  <c:v>5857</c:v>
                </c:pt>
                <c:pt idx="10">
                  <c:v>4481</c:v>
                </c:pt>
                <c:pt idx="11">
                  <c:v>8815</c:v>
                </c:pt>
                <c:pt idx="12">
                  <c:v>5150</c:v>
                </c:pt>
              </c:numCache>
            </c:numRef>
          </c:val>
        </c:ser>
        <c:dLbls>
          <c:showLegendKey val="0"/>
          <c:showVal val="1"/>
          <c:showCatName val="0"/>
          <c:showSerName val="0"/>
          <c:showPercent val="0"/>
          <c:showBubbleSize val="0"/>
        </c:dLbls>
        <c:gapWidth val="150"/>
        <c:overlap val="100"/>
        <c:axId val="85122432"/>
        <c:axId val="85668992"/>
      </c:barChart>
      <c:catAx>
        <c:axId val="85122432"/>
        <c:scaling>
          <c:orientation val="minMax"/>
        </c:scaling>
        <c:delete val="0"/>
        <c:axPos val="b"/>
        <c:majorTickMark val="out"/>
        <c:minorTickMark val="none"/>
        <c:tickLblPos val="nextTo"/>
        <c:crossAx val="85668992"/>
        <c:crosses val="autoZero"/>
        <c:auto val="1"/>
        <c:lblAlgn val="ctr"/>
        <c:lblOffset val="100"/>
        <c:noMultiLvlLbl val="0"/>
      </c:catAx>
      <c:valAx>
        <c:axId val="85668992"/>
        <c:scaling>
          <c:orientation val="minMax"/>
        </c:scaling>
        <c:delete val="0"/>
        <c:axPos val="l"/>
        <c:majorGridlines/>
        <c:numFmt formatCode="_(* #,##0_);_(* \(#,##0\);_(* &quot;-&quot;??_);_(@_)" sourceLinked="1"/>
        <c:majorTickMark val="out"/>
        <c:minorTickMark val="none"/>
        <c:tickLblPos val="nextTo"/>
        <c:crossAx val="85122432"/>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cdr:x>
      <cdr:y>0</cdr:y>
    </cdr:from>
    <cdr:to>
      <cdr:x>0.00258</cdr:x>
      <cdr:y>0.00364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0.05948</cdr:x>
      <cdr:y>0.05548</cdr:y>
    </cdr:from>
    <cdr:to>
      <cdr:x>0.9375</cdr:x>
      <cdr:y>0.11807</cdr:y>
    </cdr:to>
    <cdr:sp macro="" textlink="">
      <cdr:nvSpPr>
        <cdr:cNvPr id="4" name="TextBox 3"/>
        <cdr:cNvSpPr txBox="1"/>
      </cdr:nvSpPr>
      <cdr:spPr>
        <a:xfrm xmlns:a="http://schemas.openxmlformats.org/drawingml/2006/main">
          <a:off x="561974" y="371476"/>
          <a:ext cx="8296275" cy="4191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Journal Co-Authorship Percentage with Non-US Institutions</a:t>
          </a:r>
        </a:p>
        <a:p xmlns:a="http://schemas.openxmlformats.org/drawingml/2006/main">
          <a:pPr algn="ctr"/>
          <a:r>
            <a:rPr lang="en-US" sz="1100" b="1"/>
            <a:t>All Disciplines</a:t>
          </a:r>
        </a:p>
      </cdr:txBody>
    </cdr:sp>
  </cdr:relSizeAnchor>
  <cdr:relSizeAnchor xmlns:cdr="http://schemas.openxmlformats.org/drawingml/2006/chartDrawing">
    <cdr:from>
      <cdr:x>0.00907</cdr:x>
      <cdr:y>0.97463</cdr:y>
    </cdr:from>
    <cdr:to>
      <cdr:x>1</cdr:x>
      <cdr:y>1</cdr:y>
    </cdr:to>
    <cdr:sp macro="" textlink="">
      <cdr:nvSpPr>
        <cdr:cNvPr id="5" name="TextBox 4"/>
        <cdr:cNvSpPr txBox="1"/>
      </cdr:nvSpPr>
      <cdr:spPr>
        <a:xfrm xmlns:a="http://schemas.openxmlformats.org/drawingml/2006/main">
          <a:off x="74642" y="5272943"/>
          <a:ext cx="8154958" cy="1372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900" b="1" dirty="0"/>
            <a:t>Source:  Global Research Benchmarking System 2012</a:t>
          </a:r>
        </a:p>
        <a:p xmlns:a="http://schemas.openxmlformats.org/drawingml/2006/main">
          <a:pPr algn="ct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0.01889</cdr:x>
      <cdr:y>0.07435</cdr:y>
    </cdr:from>
    <cdr:to>
      <cdr:x>0.97229</cdr:x>
      <cdr:y>0.15613</cdr:y>
    </cdr:to>
    <cdr:sp macro="" textlink="">
      <cdr:nvSpPr>
        <cdr:cNvPr id="2" name="TextBox 1"/>
        <cdr:cNvSpPr txBox="1"/>
      </cdr:nvSpPr>
      <cdr:spPr>
        <a:xfrm xmlns:a="http://schemas.openxmlformats.org/drawingml/2006/main">
          <a:off x="142875" y="381000"/>
          <a:ext cx="7210425" cy="4191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Journal</a:t>
          </a:r>
          <a:r>
            <a:rPr lang="en-US" sz="1100" b="1" baseline="0"/>
            <a:t> Co-Authorship with Non-US Institutions</a:t>
          </a:r>
        </a:p>
        <a:p xmlns:a="http://schemas.openxmlformats.org/drawingml/2006/main">
          <a:pPr algn="ctr"/>
          <a:r>
            <a:rPr lang="en-US" sz="1100" b="1" baseline="0"/>
            <a:t>All Disciplines</a:t>
          </a:r>
          <a:endParaRPr lang="en-US" sz="1100" b="1"/>
        </a:p>
      </cdr:txBody>
    </cdr:sp>
  </cdr:relSizeAnchor>
  <cdr:relSizeAnchor xmlns:cdr="http://schemas.openxmlformats.org/drawingml/2006/chartDrawing">
    <cdr:from>
      <cdr:x>0.13602</cdr:x>
      <cdr:y>0.95682</cdr:y>
    </cdr:from>
    <cdr:to>
      <cdr:x>0.71914</cdr:x>
      <cdr:y>1</cdr:y>
    </cdr:to>
    <cdr:sp macro="" textlink="">
      <cdr:nvSpPr>
        <cdr:cNvPr id="3" name="TextBox 2"/>
        <cdr:cNvSpPr txBox="1"/>
      </cdr:nvSpPr>
      <cdr:spPr>
        <a:xfrm xmlns:a="http://schemas.openxmlformats.org/drawingml/2006/main">
          <a:off x="1028699" y="5429251"/>
          <a:ext cx="4410075" cy="2381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0.13728</cdr:x>
      <cdr:y>0.962</cdr:y>
    </cdr:from>
    <cdr:to>
      <cdr:x>0.72922</cdr:x>
      <cdr:y>1</cdr:y>
    </cdr:to>
    <cdr:sp macro="" textlink="">
      <cdr:nvSpPr>
        <cdr:cNvPr id="4" name="TextBox 3"/>
        <cdr:cNvSpPr txBox="1"/>
      </cdr:nvSpPr>
      <cdr:spPr>
        <a:xfrm xmlns:a="http://schemas.openxmlformats.org/drawingml/2006/main">
          <a:off x="1038225" y="5305425"/>
          <a:ext cx="4476750" cy="2095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900" b="1"/>
            <a:t>Source:  Global Research Benchmarking System 2012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11699" cy="46180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r>
              <a:rPr lang="en-US" smtClean="0"/>
              <a:t>FIVE YEARS FORWARD</a:t>
            </a:r>
            <a:endParaRPr lang="en-US" dirty="0"/>
          </a:p>
        </p:txBody>
      </p:sp>
      <p:sp>
        <p:nvSpPr>
          <p:cNvPr id="30723" name="Rectangle 3"/>
          <p:cNvSpPr>
            <a:spLocks noGrp="1" noChangeArrowheads="1"/>
          </p:cNvSpPr>
          <p:nvPr>
            <p:ph type="dt" sz="quarter" idx="1"/>
          </p:nvPr>
        </p:nvSpPr>
        <p:spPr bwMode="auto">
          <a:xfrm>
            <a:off x="3936770" y="0"/>
            <a:ext cx="3011699" cy="46180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lvl1pPr algn="r" eaLnBrk="0" hangingPunct="0">
              <a:defRPr sz="1200"/>
            </a:lvl1pPr>
          </a:lstStyle>
          <a:p>
            <a:fld id="{A425D782-B980-4C0F-8AB2-9AC0FF384ED5}" type="datetime1">
              <a:rPr lang="en-US"/>
              <a:pPr/>
              <a:t>11/20/2014</a:t>
            </a:fld>
            <a:endParaRPr lang="en-US" dirty="0"/>
          </a:p>
        </p:txBody>
      </p:sp>
      <p:sp>
        <p:nvSpPr>
          <p:cNvPr id="30724" name="Rectangle 4"/>
          <p:cNvSpPr>
            <a:spLocks noGrp="1" noChangeArrowheads="1"/>
          </p:cNvSpPr>
          <p:nvPr>
            <p:ph type="ftr" sz="quarter" idx="2"/>
          </p:nvPr>
        </p:nvSpPr>
        <p:spPr bwMode="auto">
          <a:xfrm>
            <a:off x="1" y="8772670"/>
            <a:ext cx="3011699" cy="461804"/>
          </a:xfrm>
          <a:prstGeom prst="rect">
            <a:avLst/>
          </a:prstGeom>
          <a:noFill/>
          <a:ln w="9525">
            <a:noFill/>
            <a:miter lim="800000"/>
            <a:headEnd/>
            <a:tailEnd/>
          </a:ln>
          <a:effectLst/>
        </p:spPr>
        <p:txBody>
          <a:bodyPr vert="horz" wrap="square" lIns="92480" tIns="46240" rIns="92480" bIns="4624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dirty="0"/>
          </a:p>
        </p:txBody>
      </p:sp>
      <p:sp>
        <p:nvSpPr>
          <p:cNvPr id="30725" name="Rectangle 5"/>
          <p:cNvSpPr>
            <a:spLocks noGrp="1" noChangeArrowheads="1"/>
          </p:cNvSpPr>
          <p:nvPr>
            <p:ph type="sldNum" sz="quarter" idx="3"/>
          </p:nvPr>
        </p:nvSpPr>
        <p:spPr bwMode="auto">
          <a:xfrm>
            <a:off x="3936770" y="8772670"/>
            <a:ext cx="3011699" cy="461804"/>
          </a:xfrm>
          <a:prstGeom prst="rect">
            <a:avLst/>
          </a:prstGeom>
          <a:noFill/>
          <a:ln w="9525">
            <a:noFill/>
            <a:miter lim="800000"/>
            <a:headEnd/>
            <a:tailEnd/>
          </a:ln>
          <a:effectLst/>
        </p:spPr>
        <p:txBody>
          <a:bodyPr vert="horz" wrap="square" lIns="92480" tIns="46240" rIns="92480" bIns="46240" numCol="1" anchor="b" anchorCtr="0" compatLnSpc="1">
            <a:prstTxWarp prst="textNoShape">
              <a:avLst/>
            </a:prstTxWarp>
          </a:bodyPr>
          <a:lstStyle>
            <a:lvl1pPr algn="r" eaLnBrk="0" hangingPunct="0">
              <a:defRPr sz="1200"/>
            </a:lvl1pPr>
          </a:lstStyle>
          <a:p>
            <a:fld id="{148A2D44-123F-422C-9DF2-FE971AA08D67}" type="slidenum">
              <a:rPr lang="en-US"/>
              <a:pPr/>
              <a:t>‹#›</a:t>
            </a:fld>
            <a:endParaRPr lang="en-US" dirty="0"/>
          </a:p>
        </p:txBody>
      </p:sp>
    </p:spTree>
    <p:extLst>
      <p:ext uri="{BB962C8B-B14F-4D97-AF65-F5344CB8AC3E}">
        <p14:creationId xmlns:p14="http://schemas.microsoft.com/office/powerpoint/2010/main" val="4394661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11699" cy="46180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lvl1pPr>
              <a:defRPr sz="1200">
                <a:latin typeface="Arial" charset="0"/>
                <a:ea typeface="+mn-ea"/>
                <a:cs typeface="+mn-cs"/>
              </a:defRPr>
            </a:lvl1pPr>
          </a:lstStyle>
          <a:p>
            <a:pPr>
              <a:defRPr/>
            </a:pPr>
            <a:r>
              <a:rPr lang="en-US" smtClean="0"/>
              <a:t>FIVE YEARS FORWARD</a:t>
            </a:r>
            <a:endParaRPr lang="en-US" dirty="0"/>
          </a:p>
        </p:txBody>
      </p:sp>
      <p:sp>
        <p:nvSpPr>
          <p:cNvPr id="4099" name="Rectangle 3"/>
          <p:cNvSpPr>
            <a:spLocks noGrp="1" noChangeArrowheads="1"/>
          </p:cNvSpPr>
          <p:nvPr>
            <p:ph type="dt" idx="1"/>
          </p:nvPr>
        </p:nvSpPr>
        <p:spPr bwMode="auto">
          <a:xfrm>
            <a:off x="3936770" y="0"/>
            <a:ext cx="3011699" cy="46180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772670"/>
            <a:ext cx="3011699" cy="461804"/>
          </a:xfrm>
          <a:prstGeom prst="rect">
            <a:avLst/>
          </a:prstGeom>
          <a:noFill/>
          <a:ln w="9525">
            <a:noFill/>
            <a:miter lim="800000"/>
            <a:headEnd/>
            <a:tailEnd/>
          </a:ln>
          <a:effectLst/>
        </p:spPr>
        <p:txBody>
          <a:bodyPr vert="horz" wrap="square" lIns="92480" tIns="46240" rIns="92480" bIns="4624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36770" y="8772670"/>
            <a:ext cx="3011699" cy="461804"/>
          </a:xfrm>
          <a:prstGeom prst="rect">
            <a:avLst/>
          </a:prstGeom>
          <a:noFill/>
          <a:ln w="9525">
            <a:noFill/>
            <a:miter lim="800000"/>
            <a:headEnd/>
            <a:tailEnd/>
          </a:ln>
          <a:effectLst/>
        </p:spPr>
        <p:txBody>
          <a:bodyPr vert="horz" wrap="square" lIns="92480" tIns="46240" rIns="92480" bIns="46240" numCol="1" anchor="b" anchorCtr="0" compatLnSpc="1">
            <a:prstTxWarp prst="textNoShape">
              <a:avLst/>
            </a:prstTxWarp>
          </a:bodyPr>
          <a:lstStyle>
            <a:lvl1pPr algn="r">
              <a:defRPr sz="1200"/>
            </a:lvl1pPr>
          </a:lstStyle>
          <a:p>
            <a:fld id="{FE694B42-ADF8-4C4D-89F8-014FAC5FB7DD}" type="slidenum">
              <a:rPr lang="en-US"/>
              <a:pPr/>
              <a:t>‹#›</a:t>
            </a:fld>
            <a:endParaRPr lang="en-US" dirty="0"/>
          </a:p>
        </p:txBody>
      </p:sp>
    </p:spTree>
    <p:extLst>
      <p:ext uri="{BB962C8B-B14F-4D97-AF65-F5344CB8AC3E}">
        <p14:creationId xmlns:p14="http://schemas.microsoft.com/office/powerpoint/2010/main" val="275000974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3</a:t>
            </a:fld>
            <a:endParaRPr lang="en-US" dirty="0"/>
          </a:p>
        </p:txBody>
      </p:sp>
    </p:spTree>
    <p:extLst>
      <p:ext uri="{BB962C8B-B14F-4D97-AF65-F5344CB8AC3E}">
        <p14:creationId xmlns:p14="http://schemas.microsoft.com/office/powerpoint/2010/main" val="45930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12</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13</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14</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15</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16</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17</a:t>
            </a:fld>
            <a:endParaRPr lang="en-US" dirty="0"/>
          </a:p>
        </p:txBody>
      </p:sp>
    </p:spTree>
    <p:extLst>
      <p:ext uri="{BB962C8B-B14F-4D97-AF65-F5344CB8AC3E}">
        <p14:creationId xmlns:p14="http://schemas.microsoft.com/office/powerpoint/2010/main" val="315235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18</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256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51494" indent="-289036" eaLnBrk="0" hangingPunct="0">
              <a:defRPr>
                <a:solidFill>
                  <a:schemeClr val="tx1"/>
                </a:solidFill>
                <a:latin typeface="Calibri" charset="0"/>
                <a:ea typeface="Arial" charset="0"/>
                <a:cs typeface="Arial" charset="0"/>
              </a:defRPr>
            </a:lvl2pPr>
            <a:lvl3pPr marL="1156145" indent="-231229" eaLnBrk="0" hangingPunct="0">
              <a:defRPr>
                <a:solidFill>
                  <a:schemeClr val="tx1"/>
                </a:solidFill>
                <a:latin typeface="Calibri" charset="0"/>
                <a:ea typeface="Arial" charset="0"/>
                <a:cs typeface="Arial" charset="0"/>
              </a:defRPr>
            </a:lvl3pPr>
            <a:lvl4pPr marL="1618602" indent="-231229" eaLnBrk="0" hangingPunct="0">
              <a:defRPr>
                <a:solidFill>
                  <a:schemeClr val="tx1"/>
                </a:solidFill>
                <a:latin typeface="Calibri" charset="0"/>
                <a:ea typeface="Arial" charset="0"/>
                <a:cs typeface="Arial" charset="0"/>
              </a:defRPr>
            </a:lvl4pPr>
            <a:lvl5pPr marL="2081060" indent="-231229" eaLnBrk="0" hangingPunct="0">
              <a:defRPr>
                <a:solidFill>
                  <a:schemeClr val="tx1"/>
                </a:solidFill>
                <a:latin typeface="Calibri" charset="0"/>
                <a:ea typeface="Arial" charset="0"/>
                <a:cs typeface="Arial" charset="0"/>
              </a:defRPr>
            </a:lvl5pPr>
            <a:lvl6pPr marL="2543518" indent="-231229" eaLnBrk="0" fontAlgn="base" hangingPunct="0">
              <a:spcBef>
                <a:spcPct val="0"/>
              </a:spcBef>
              <a:spcAft>
                <a:spcPct val="0"/>
              </a:spcAft>
              <a:defRPr>
                <a:solidFill>
                  <a:schemeClr val="tx1"/>
                </a:solidFill>
                <a:latin typeface="Calibri" charset="0"/>
                <a:ea typeface="Arial" charset="0"/>
                <a:cs typeface="Arial" charset="0"/>
              </a:defRPr>
            </a:lvl6pPr>
            <a:lvl7pPr marL="3005976" indent="-231229" eaLnBrk="0" fontAlgn="base" hangingPunct="0">
              <a:spcBef>
                <a:spcPct val="0"/>
              </a:spcBef>
              <a:spcAft>
                <a:spcPct val="0"/>
              </a:spcAft>
              <a:defRPr>
                <a:solidFill>
                  <a:schemeClr val="tx1"/>
                </a:solidFill>
                <a:latin typeface="Calibri" charset="0"/>
                <a:ea typeface="Arial" charset="0"/>
                <a:cs typeface="Arial" charset="0"/>
              </a:defRPr>
            </a:lvl7pPr>
            <a:lvl8pPr marL="3468434" indent="-231229" eaLnBrk="0" fontAlgn="base" hangingPunct="0">
              <a:spcBef>
                <a:spcPct val="0"/>
              </a:spcBef>
              <a:spcAft>
                <a:spcPct val="0"/>
              </a:spcAft>
              <a:defRPr>
                <a:solidFill>
                  <a:schemeClr val="tx1"/>
                </a:solidFill>
                <a:latin typeface="Calibri" charset="0"/>
                <a:ea typeface="Arial" charset="0"/>
                <a:cs typeface="Arial" charset="0"/>
              </a:defRPr>
            </a:lvl8pPr>
            <a:lvl9pPr marL="3930891" indent="-23122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18A59700-B282-804A-85BD-4D71BB9CCF6F}" type="slidenum">
              <a:rPr lang="en-GB">
                <a:solidFill>
                  <a:prstClr val="black"/>
                </a:solidFill>
              </a:rPr>
              <a:pPr eaLnBrk="1" hangingPunct="1"/>
              <a:t>30</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latin typeface="Times"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ＭＳ Ｐゴシック" charset="0"/>
                <a:cs typeface="Arial" charset="0"/>
              </a:defRPr>
            </a:lvl1pPr>
            <a:lvl2pPr marL="751494" indent="-289036" eaLnBrk="0" hangingPunct="0">
              <a:defRPr>
                <a:solidFill>
                  <a:schemeClr val="tx1"/>
                </a:solidFill>
                <a:latin typeface="Calibri" charset="0"/>
                <a:ea typeface="Arial" charset="0"/>
                <a:cs typeface="Arial" charset="0"/>
              </a:defRPr>
            </a:lvl2pPr>
            <a:lvl3pPr marL="1156145" indent="-231229" eaLnBrk="0" hangingPunct="0">
              <a:defRPr>
                <a:solidFill>
                  <a:schemeClr val="tx1"/>
                </a:solidFill>
                <a:latin typeface="Calibri" charset="0"/>
                <a:ea typeface="Arial" charset="0"/>
                <a:cs typeface="Arial" charset="0"/>
              </a:defRPr>
            </a:lvl3pPr>
            <a:lvl4pPr marL="1618602" indent="-231229" eaLnBrk="0" hangingPunct="0">
              <a:defRPr>
                <a:solidFill>
                  <a:schemeClr val="tx1"/>
                </a:solidFill>
                <a:latin typeface="Calibri" charset="0"/>
                <a:ea typeface="Arial" charset="0"/>
                <a:cs typeface="Arial" charset="0"/>
              </a:defRPr>
            </a:lvl4pPr>
            <a:lvl5pPr marL="2081060" indent="-231229" eaLnBrk="0" hangingPunct="0">
              <a:defRPr>
                <a:solidFill>
                  <a:schemeClr val="tx1"/>
                </a:solidFill>
                <a:latin typeface="Calibri" charset="0"/>
                <a:ea typeface="Arial" charset="0"/>
                <a:cs typeface="Arial" charset="0"/>
              </a:defRPr>
            </a:lvl5pPr>
            <a:lvl6pPr marL="2543518" indent="-231229" eaLnBrk="0" fontAlgn="base" hangingPunct="0">
              <a:spcBef>
                <a:spcPct val="0"/>
              </a:spcBef>
              <a:spcAft>
                <a:spcPct val="0"/>
              </a:spcAft>
              <a:defRPr>
                <a:solidFill>
                  <a:schemeClr val="tx1"/>
                </a:solidFill>
                <a:latin typeface="Calibri" charset="0"/>
                <a:ea typeface="Arial" charset="0"/>
                <a:cs typeface="Arial" charset="0"/>
              </a:defRPr>
            </a:lvl6pPr>
            <a:lvl7pPr marL="3005976" indent="-231229" eaLnBrk="0" fontAlgn="base" hangingPunct="0">
              <a:spcBef>
                <a:spcPct val="0"/>
              </a:spcBef>
              <a:spcAft>
                <a:spcPct val="0"/>
              </a:spcAft>
              <a:defRPr>
                <a:solidFill>
                  <a:schemeClr val="tx1"/>
                </a:solidFill>
                <a:latin typeface="Calibri" charset="0"/>
                <a:ea typeface="Arial" charset="0"/>
                <a:cs typeface="Arial" charset="0"/>
              </a:defRPr>
            </a:lvl7pPr>
            <a:lvl8pPr marL="3468434" indent="-231229" eaLnBrk="0" fontAlgn="base" hangingPunct="0">
              <a:spcBef>
                <a:spcPct val="0"/>
              </a:spcBef>
              <a:spcAft>
                <a:spcPct val="0"/>
              </a:spcAft>
              <a:defRPr>
                <a:solidFill>
                  <a:schemeClr val="tx1"/>
                </a:solidFill>
                <a:latin typeface="Calibri" charset="0"/>
                <a:ea typeface="Arial" charset="0"/>
                <a:cs typeface="Arial" charset="0"/>
              </a:defRPr>
            </a:lvl8pPr>
            <a:lvl9pPr marL="3930891" indent="-23122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C74701B6-6960-C641-87CC-D23718DFA65B}" type="slidenum">
              <a:rPr lang="en-US">
                <a:solidFill>
                  <a:srgbClr val="000000"/>
                </a:solidFill>
              </a:rPr>
              <a:pPr eaLnBrk="1" hangingPunct="1"/>
              <a:t>31</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F2A2F-9F1E-4291-B931-7A43B25FC860}"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37462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4</a:t>
            </a:fld>
            <a:endParaRPr lang="en-US" dirty="0"/>
          </a:p>
        </p:txBody>
      </p:sp>
    </p:spTree>
    <p:extLst>
      <p:ext uri="{BB962C8B-B14F-4D97-AF65-F5344CB8AC3E}">
        <p14:creationId xmlns:p14="http://schemas.microsoft.com/office/powerpoint/2010/main" val="244180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5</a:t>
            </a:fld>
            <a:endParaRPr lang="en-US" dirty="0"/>
          </a:p>
        </p:txBody>
      </p:sp>
    </p:spTree>
    <p:extLst>
      <p:ext uri="{BB962C8B-B14F-4D97-AF65-F5344CB8AC3E}">
        <p14:creationId xmlns:p14="http://schemas.microsoft.com/office/powerpoint/2010/main" val="96583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6</a:t>
            </a:fld>
            <a:endParaRPr lang="en-US" dirty="0"/>
          </a:p>
        </p:txBody>
      </p:sp>
    </p:spTree>
    <p:extLst>
      <p:ext uri="{BB962C8B-B14F-4D97-AF65-F5344CB8AC3E}">
        <p14:creationId xmlns:p14="http://schemas.microsoft.com/office/powerpoint/2010/main" val="43979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7</a:t>
            </a:fld>
            <a:endParaRPr lang="en-US" dirty="0"/>
          </a:p>
        </p:txBody>
      </p:sp>
    </p:spTree>
    <p:extLst>
      <p:ext uri="{BB962C8B-B14F-4D97-AF65-F5344CB8AC3E}">
        <p14:creationId xmlns:p14="http://schemas.microsoft.com/office/powerpoint/2010/main" val="315235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8</a:t>
            </a:fld>
            <a:endParaRPr lang="en-US" dirty="0"/>
          </a:p>
        </p:txBody>
      </p:sp>
    </p:spTree>
    <p:extLst>
      <p:ext uri="{BB962C8B-B14F-4D97-AF65-F5344CB8AC3E}">
        <p14:creationId xmlns:p14="http://schemas.microsoft.com/office/powerpoint/2010/main" val="315235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9</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10</a:t>
            </a:fld>
            <a:endParaRPr lang="en-US" dirty="0"/>
          </a:p>
        </p:txBody>
      </p:sp>
    </p:spTree>
    <p:extLst>
      <p:ext uri="{BB962C8B-B14F-4D97-AF65-F5344CB8AC3E}">
        <p14:creationId xmlns:p14="http://schemas.microsoft.com/office/powerpoint/2010/main" val="375136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FIVE YEARS FORWARD</a:t>
            </a:r>
            <a:endParaRPr lang="en-US" dirty="0"/>
          </a:p>
        </p:txBody>
      </p:sp>
      <p:sp>
        <p:nvSpPr>
          <p:cNvPr id="5" name="Slide Number Placeholder 4"/>
          <p:cNvSpPr>
            <a:spLocks noGrp="1"/>
          </p:cNvSpPr>
          <p:nvPr>
            <p:ph type="sldNum" sz="quarter" idx="11"/>
          </p:nvPr>
        </p:nvSpPr>
        <p:spPr/>
        <p:txBody>
          <a:bodyPr/>
          <a:lstStyle/>
          <a:p>
            <a:fld id="{FE694B42-ADF8-4C4D-89F8-014FAC5FB7DD}" type="slidenum">
              <a:rPr lang="en-US" smtClean="0"/>
              <a:pPr/>
              <a:t>11</a:t>
            </a:fld>
            <a:endParaRPr lang="en-US" dirty="0"/>
          </a:p>
        </p:txBody>
      </p:sp>
    </p:spTree>
    <p:extLst>
      <p:ext uri="{BB962C8B-B14F-4D97-AF65-F5344CB8AC3E}">
        <p14:creationId xmlns:p14="http://schemas.microsoft.com/office/powerpoint/2010/main" val="375136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29D59FF9-E6D4-454B-8AEA-C750B10F2A99}" type="slidenum">
              <a:rPr lang="en-US"/>
              <a:pPr/>
              <a:t>‹#›</a:t>
            </a:fld>
            <a:endParaRPr lang="en-US" dirty="0"/>
          </a:p>
        </p:txBody>
      </p:sp>
    </p:spTree>
    <p:extLst>
      <p:ext uri="{BB962C8B-B14F-4D97-AF65-F5344CB8AC3E}">
        <p14:creationId xmlns:p14="http://schemas.microsoft.com/office/powerpoint/2010/main" val="107803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7A1ED1F-EC50-48B2-B1FB-BBBC24F85B3D}" type="slidenum">
              <a:rPr lang="en-US"/>
              <a:pPr/>
              <a:t>‹#›</a:t>
            </a:fld>
            <a:endParaRPr lang="en-US" dirty="0"/>
          </a:p>
        </p:txBody>
      </p:sp>
    </p:spTree>
    <p:extLst>
      <p:ext uri="{BB962C8B-B14F-4D97-AF65-F5344CB8AC3E}">
        <p14:creationId xmlns:p14="http://schemas.microsoft.com/office/powerpoint/2010/main" val="414137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E7DE41B-9EE0-4A62-885D-B9CE8C3DD123}" type="slidenum">
              <a:rPr lang="en-US"/>
              <a:pPr/>
              <a:t>‹#›</a:t>
            </a:fld>
            <a:endParaRPr lang="en-US" dirty="0"/>
          </a:p>
        </p:txBody>
      </p:sp>
    </p:spTree>
    <p:extLst>
      <p:ext uri="{BB962C8B-B14F-4D97-AF65-F5344CB8AC3E}">
        <p14:creationId xmlns:p14="http://schemas.microsoft.com/office/powerpoint/2010/main" val="1430165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743716A6-9CC3-4C48-981E-101D8D66C978}" type="slidenum">
              <a:rPr lang="en-US"/>
              <a:pPr/>
              <a:t>‹#›</a:t>
            </a:fld>
            <a:endParaRPr lang="en-US" dirty="0"/>
          </a:p>
        </p:txBody>
      </p:sp>
    </p:spTree>
    <p:extLst>
      <p:ext uri="{BB962C8B-B14F-4D97-AF65-F5344CB8AC3E}">
        <p14:creationId xmlns:p14="http://schemas.microsoft.com/office/powerpoint/2010/main" val="3459331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17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0557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863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9496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7534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5101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543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8DCF378-FB29-434E-BC69-DD09DA4B7D71}" type="slidenum">
              <a:rPr lang="en-US"/>
              <a:pPr/>
              <a:t>‹#›</a:t>
            </a:fld>
            <a:endParaRPr lang="en-US" dirty="0"/>
          </a:p>
        </p:txBody>
      </p:sp>
    </p:spTree>
    <p:extLst>
      <p:ext uri="{BB962C8B-B14F-4D97-AF65-F5344CB8AC3E}">
        <p14:creationId xmlns:p14="http://schemas.microsoft.com/office/powerpoint/2010/main" val="368605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692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808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509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48ABC-A9BE-E64D-95C2-97AB01336727}" type="datetimeFigureOut">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1DEB6D1-7913-EA46-B56F-495BCFB91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06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1"/>
            <a:ext cx="8229600" cy="1470025"/>
          </a:xfrm>
          <a:prstGeom prst="rect">
            <a:avLst/>
          </a:prstGeom>
          <a:effectLst/>
        </p:spPr>
        <p:txBody>
          <a:bodyPr lIns="0" rIns="0"/>
          <a:lstStyle>
            <a:lvl1pPr>
              <a:defRPr sz="24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5029200"/>
            <a:ext cx="7391400" cy="914400"/>
          </a:xfrm>
          <a:prstGeom prst="rect">
            <a:avLst/>
          </a:prstGeom>
        </p:spPr>
        <p:txBody>
          <a:bodyPr vert="horz" lIns="0" rIns="0"/>
          <a:lstStyle>
            <a:lvl1pPr marL="0" indent="0">
              <a:spcBef>
                <a:spcPts val="30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21434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44F216C5-38B5-8A41-AEAB-74D4DEF29C10}" type="datetimeFigureOut">
              <a:rPr lang="fr-FR">
                <a:latin typeface="Calibri"/>
              </a:rPr>
              <a:pPr/>
              <a:t>20/11/2014</a:t>
            </a:fld>
            <a:endParaRPr lang="fr-FR">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fld id="{6389127F-BB9D-0D4E-9D12-6EB7C9206478}" type="slidenum">
              <a:rPr lang="fr-FR">
                <a:latin typeface="Calibri"/>
              </a:rPr>
              <a:pPr/>
              <a:t>‹#›</a:t>
            </a:fld>
            <a:endParaRPr lang="fr-FR">
              <a:latin typeface="Calibri"/>
            </a:endParaRPr>
          </a:p>
        </p:txBody>
      </p:sp>
    </p:spTree>
    <p:extLst>
      <p:ext uri="{BB962C8B-B14F-4D97-AF65-F5344CB8AC3E}">
        <p14:creationId xmlns:p14="http://schemas.microsoft.com/office/powerpoint/2010/main" val="60553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CBE50CDB-00CA-984A-A910-ABAC41CE49BC}" type="datetimeFigureOut">
              <a:rPr lang="fr-FR">
                <a:latin typeface="Calibri"/>
              </a:rPr>
              <a:pPr/>
              <a:t>20/11/2014</a:t>
            </a:fld>
            <a:endParaRPr lang="fr-FR">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fld id="{2ABBA663-1FAD-8A4B-8538-F7A753A9972F}" type="slidenum">
              <a:rPr lang="fr-FR">
                <a:latin typeface="Calibri"/>
              </a:rPr>
              <a:pPr/>
              <a:t>‹#›</a:t>
            </a:fld>
            <a:endParaRPr lang="fr-FR">
              <a:latin typeface="Calibri"/>
            </a:endParaRPr>
          </a:p>
        </p:txBody>
      </p:sp>
    </p:spTree>
    <p:extLst>
      <p:ext uri="{BB962C8B-B14F-4D97-AF65-F5344CB8AC3E}">
        <p14:creationId xmlns:p14="http://schemas.microsoft.com/office/powerpoint/2010/main" val="3747436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70436973-FE3B-BA41-8B56-D6974AEAF748}" type="datetimeFigureOut">
              <a:rPr lang="fr-FR">
                <a:latin typeface="Calibri"/>
              </a:rPr>
              <a:pPr/>
              <a:t>20/11/2014</a:t>
            </a:fld>
            <a:endParaRPr lang="fr-FR">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fld id="{AA2F2BEB-5ADC-8D48-972D-0423ACF2EB57}" type="slidenum">
              <a:rPr lang="fr-FR">
                <a:latin typeface="Calibri"/>
              </a:rPr>
              <a:pPr/>
              <a:t>‹#›</a:t>
            </a:fld>
            <a:endParaRPr lang="fr-FR">
              <a:latin typeface="Calibri"/>
            </a:endParaRPr>
          </a:p>
        </p:txBody>
      </p:sp>
    </p:spTree>
    <p:extLst>
      <p:ext uri="{BB962C8B-B14F-4D97-AF65-F5344CB8AC3E}">
        <p14:creationId xmlns:p14="http://schemas.microsoft.com/office/powerpoint/2010/main" val="2611517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BFD4D5EC-83AE-524F-81A2-148C14D09BE6}" type="datetimeFigureOut">
              <a:rPr lang="fr-FR">
                <a:latin typeface="Calibri"/>
              </a:rPr>
              <a:pPr/>
              <a:t>20/11/2014</a:t>
            </a:fld>
            <a:endParaRPr lang="fr-FR">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fld id="{F101D177-7029-B74B-B512-8AF82A6D5FB9}" type="slidenum">
              <a:rPr lang="fr-FR">
                <a:latin typeface="Calibri"/>
              </a:rPr>
              <a:pPr/>
              <a:t>‹#›</a:t>
            </a:fld>
            <a:endParaRPr lang="fr-FR">
              <a:latin typeface="Calibri"/>
            </a:endParaRPr>
          </a:p>
        </p:txBody>
      </p:sp>
    </p:spTree>
    <p:extLst>
      <p:ext uri="{BB962C8B-B14F-4D97-AF65-F5344CB8AC3E}">
        <p14:creationId xmlns:p14="http://schemas.microsoft.com/office/powerpoint/2010/main" val="1312164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3C9F9F68-DE4A-0C44-9B08-AD9E75E4BFB6}" type="datetimeFigureOut">
              <a:rPr lang="fr-FR">
                <a:latin typeface="Calibri"/>
              </a:rPr>
              <a:pPr/>
              <a:t>20/11/2014</a:t>
            </a:fld>
            <a:endParaRPr lang="fr-FR">
              <a:latin typeface="Calibri"/>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9" name="Espace réservé du numéro de diapositive 5"/>
          <p:cNvSpPr>
            <a:spLocks noGrp="1"/>
          </p:cNvSpPr>
          <p:nvPr>
            <p:ph type="sldNum" sz="quarter" idx="12"/>
          </p:nvPr>
        </p:nvSpPr>
        <p:spPr/>
        <p:txBody>
          <a:bodyPr/>
          <a:lstStyle>
            <a:lvl1pPr>
              <a:defRPr/>
            </a:lvl1pPr>
          </a:lstStyle>
          <a:p>
            <a:fld id="{CDAC0521-D77E-864D-BBCB-FDA4E7FF15EE}" type="slidenum">
              <a:rPr lang="fr-FR">
                <a:latin typeface="Calibri"/>
              </a:rPr>
              <a:pPr/>
              <a:t>‹#›</a:t>
            </a:fld>
            <a:endParaRPr lang="fr-FR">
              <a:latin typeface="Calibri"/>
            </a:endParaRPr>
          </a:p>
        </p:txBody>
      </p:sp>
    </p:spTree>
    <p:extLst>
      <p:ext uri="{BB962C8B-B14F-4D97-AF65-F5344CB8AC3E}">
        <p14:creationId xmlns:p14="http://schemas.microsoft.com/office/powerpoint/2010/main" val="186936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8A13DF4-937A-45A3-830B-49F883A1876F}" type="slidenum">
              <a:rPr lang="en-US"/>
              <a:pPr/>
              <a:t>‹#›</a:t>
            </a:fld>
            <a:endParaRPr lang="en-US" dirty="0"/>
          </a:p>
        </p:txBody>
      </p:sp>
    </p:spTree>
    <p:extLst>
      <p:ext uri="{BB962C8B-B14F-4D97-AF65-F5344CB8AC3E}">
        <p14:creationId xmlns:p14="http://schemas.microsoft.com/office/powerpoint/2010/main" val="688838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4BE52DFB-30C6-9F4E-9DE3-0A2ED459B339}" type="datetimeFigureOut">
              <a:rPr lang="fr-FR">
                <a:latin typeface="Calibri"/>
              </a:rPr>
              <a:pPr/>
              <a:t>20/11/2014</a:t>
            </a:fld>
            <a:endParaRPr lang="fr-FR">
              <a:latin typeface="Calibri"/>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5" name="Espace réservé du numéro de diapositive 5"/>
          <p:cNvSpPr>
            <a:spLocks noGrp="1"/>
          </p:cNvSpPr>
          <p:nvPr>
            <p:ph type="sldNum" sz="quarter" idx="12"/>
          </p:nvPr>
        </p:nvSpPr>
        <p:spPr/>
        <p:txBody>
          <a:bodyPr/>
          <a:lstStyle>
            <a:lvl1pPr>
              <a:defRPr/>
            </a:lvl1pPr>
          </a:lstStyle>
          <a:p>
            <a:fld id="{1F13DEBE-6B54-544F-BE16-18A1E0BAF407}" type="slidenum">
              <a:rPr lang="fr-FR">
                <a:latin typeface="Calibri"/>
              </a:rPr>
              <a:pPr/>
              <a:t>‹#›</a:t>
            </a:fld>
            <a:endParaRPr lang="fr-FR">
              <a:latin typeface="Calibri"/>
            </a:endParaRPr>
          </a:p>
        </p:txBody>
      </p:sp>
    </p:spTree>
    <p:extLst>
      <p:ext uri="{BB962C8B-B14F-4D97-AF65-F5344CB8AC3E}">
        <p14:creationId xmlns:p14="http://schemas.microsoft.com/office/powerpoint/2010/main" val="1858394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A67CD3D7-B0B9-234B-8EAD-746C8781512F}" type="datetimeFigureOut">
              <a:rPr lang="fr-FR">
                <a:latin typeface="Calibri"/>
              </a:rPr>
              <a:pPr/>
              <a:t>20/11/2014</a:t>
            </a:fld>
            <a:endParaRPr lang="fr-FR">
              <a:latin typeface="Calibri"/>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4" name="Espace réservé du numéro de diapositive 5"/>
          <p:cNvSpPr>
            <a:spLocks noGrp="1"/>
          </p:cNvSpPr>
          <p:nvPr>
            <p:ph type="sldNum" sz="quarter" idx="12"/>
          </p:nvPr>
        </p:nvSpPr>
        <p:spPr/>
        <p:txBody>
          <a:bodyPr/>
          <a:lstStyle>
            <a:lvl1pPr>
              <a:defRPr/>
            </a:lvl1pPr>
          </a:lstStyle>
          <a:p>
            <a:fld id="{158A321C-0C11-1D43-99EC-385AC295E20F}" type="slidenum">
              <a:rPr lang="fr-FR">
                <a:latin typeface="Calibri"/>
              </a:rPr>
              <a:pPr/>
              <a:t>‹#›</a:t>
            </a:fld>
            <a:endParaRPr lang="fr-FR">
              <a:latin typeface="Calibri"/>
            </a:endParaRPr>
          </a:p>
        </p:txBody>
      </p:sp>
    </p:spTree>
    <p:extLst>
      <p:ext uri="{BB962C8B-B14F-4D97-AF65-F5344CB8AC3E}">
        <p14:creationId xmlns:p14="http://schemas.microsoft.com/office/powerpoint/2010/main" val="2277132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4CB3C547-9C45-884E-815E-1877ABE294A8}" type="datetimeFigureOut">
              <a:rPr lang="fr-FR">
                <a:latin typeface="Calibri"/>
              </a:rPr>
              <a:pPr/>
              <a:t>20/11/2014</a:t>
            </a:fld>
            <a:endParaRPr lang="fr-FR">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fld id="{52491304-5EAE-0B40-8A97-5DE64B58D8C2}" type="slidenum">
              <a:rPr lang="fr-FR">
                <a:latin typeface="Calibri"/>
              </a:rPr>
              <a:pPr/>
              <a:t>‹#›</a:t>
            </a:fld>
            <a:endParaRPr lang="fr-FR">
              <a:latin typeface="Calibri"/>
            </a:endParaRPr>
          </a:p>
        </p:txBody>
      </p:sp>
    </p:spTree>
    <p:extLst>
      <p:ext uri="{BB962C8B-B14F-4D97-AF65-F5344CB8AC3E}">
        <p14:creationId xmlns:p14="http://schemas.microsoft.com/office/powerpoint/2010/main" val="4053314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28B02EE0-7787-F645-989F-2490018E55B6}" type="datetimeFigureOut">
              <a:rPr lang="fr-FR">
                <a:latin typeface="Calibri"/>
              </a:rPr>
              <a:pPr/>
              <a:t>20/11/2014</a:t>
            </a:fld>
            <a:endParaRPr lang="fr-FR">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fld id="{D1524FF5-D093-2941-A1F5-18E15740B448}" type="slidenum">
              <a:rPr lang="fr-FR">
                <a:latin typeface="Calibri"/>
              </a:rPr>
              <a:pPr/>
              <a:t>‹#›</a:t>
            </a:fld>
            <a:endParaRPr lang="fr-FR">
              <a:latin typeface="Calibri"/>
            </a:endParaRPr>
          </a:p>
        </p:txBody>
      </p:sp>
    </p:spTree>
    <p:extLst>
      <p:ext uri="{BB962C8B-B14F-4D97-AF65-F5344CB8AC3E}">
        <p14:creationId xmlns:p14="http://schemas.microsoft.com/office/powerpoint/2010/main" val="3950734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CF1DA107-344D-3A4A-8A83-2C122E243BDD}" type="datetimeFigureOut">
              <a:rPr lang="fr-FR">
                <a:latin typeface="Calibri"/>
              </a:rPr>
              <a:pPr/>
              <a:t>20/11/2014</a:t>
            </a:fld>
            <a:endParaRPr lang="fr-FR">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fld id="{40DFDF46-C0B4-8C4E-9EFC-C110AC4168D0}" type="slidenum">
              <a:rPr lang="fr-FR">
                <a:latin typeface="Calibri"/>
              </a:rPr>
              <a:pPr/>
              <a:t>‹#›</a:t>
            </a:fld>
            <a:endParaRPr lang="fr-FR">
              <a:latin typeface="Calibri"/>
            </a:endParaRPr>
          </a:p>
        </p:txBody>
      </p:sp>
    </p:spTree>
    <p:extLst>
      <p:ext uri="{BB962C8B-B14F-4D97-AF65-F5344CB8AC3E}">
        <p14:creationId xmlns:p14="http://schemas.microsoft.com/office/powerpoint/2010/main" val="18465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FA82A8B6-FF32-2249-B2FC-FEB81AE3769F}" type="datetimeFigureOut">
              <a:rPr lang="fr-FR">
                <a:latin typeface="Calibri"/>
              </a:rPr>
              <a:pPr/>
              <a:t>20/11/2014</a:t>
            </a:fld>
            <a:endParaRPr lang="fr-FR">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fld id="{1159CCE3-7BCC-7748-AC93-38622CA18D58}" type="slidenum">
              <a:rPr lang="fr-FR">
                <a:latin typeface="Calibri"/>
              </a:rPr>
              <a:pPr/>
              <a:t>‹#›</a:t>
            </a:fld>
            <a:endParaRPr lang="fr-FR">
              <a:latin typeface="Calibri"/>
            </a:endParaRPr>
          </a:p>
        </p:txBody>
      </p:sp>
    </p:spTree>
    <p:extLst>
      <p:ext uri="{BB962C8B-B14F-4D97-AF65-F5344CB8AC3E}">
        <p14:creationId xmlns:p14="http://schemas.microsoft.com/office/powerpoint/2010/main" val="105843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34AE0-C65E-A64B-B418-9B07117BE7B8}"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6921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1250E-3A25-D14B-99F5-E7912F3D9988}"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190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DFC10-5A65-7D4F-9B21-D56C1BBE0F34}"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328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01EDA-F014-6A41-8C78-54F7008C076F}"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727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5173424-6E16-403E-829B-98618E03CEF9}" type="slidenum">
              <a:rPr lang="en-US"/>
              <a:pPr/>
              <a:t>‹#›</a:t>
            </a:fld>
            <a:endParaRPr lang="en-US" dirty="0"/>
          </a:p>
        </p:txBody>
      </p:sp>
    </p:spTree>
    <p:extLst>
      <p:ext uri="{BB962C8B-B14F-4D97-AF65-F5344CB8AC3E}">
        <p14:creationId xmlns:p14="http://schemas.microsoft.com/office/powerpoint/2010/main" val="3129133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7FA1A-A562-BB48-B56D-CD129959019D}"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663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21408-2ACA-3848-8CB3-77A02FD9F734}"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8212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2F5B2-4064-B944-931E-67C603073900}"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739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DDC34-D1A6-1B4D-8F2C-6843CA017F87}"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5916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ACDA4-B4CA-E644-8CB3-D014C0547857}"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9289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2FE2-A863-F640-BADF-319C3466DF46}"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7164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D1E3C-41B0-A04D-A4C5-24E8830D4958}" type="datetime1">
              <a:rPr lang="en-US" smtClean="0">
                <a:solidFill>
                  <a:prstClr val="black">
                    <a:tint val="75000"/>
                  </a:prstClr>
                </a:solidFill>
                <a:latin typeface="Calibri"/>
              </a:rPr>
              <a:pPr/>
              <a:t>11/20/2014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5332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D59FF9-E6D4-454B-8AEA-C750B10F2A9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02679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DCF378-FB29-434E-BC69-DD09DA4B7D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078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A13DF4-937A-45A3-830B-49F883A187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573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4B963EF4-C6C5-4470-A322-859E65292B8F}" type="slidenum">
              <a:rPr lang="en-US"/>
              <a:pPr/>
              <a:t>‹#›</a:t>
            </a:fld>
            <a:endParaRPr lang="en-US" dirty="0"/>
          </a:p>
        </p:txBody>
      </p:sp>
    </p:spTree>
    <p:extLst>
      <p:ext uri="{BB962C8B-B14F-4D97-AF65-F5344CB8AC3E}">
        <p14:creationId xmlns:p14="http://schemas.microsoft.com/office/powerpoint/2010/main" val="504119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5173424-6E16-403E-829B-98618E03CE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6332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B963EF4-C6C5-4470-A322-859E65292B8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0096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E99666-90AF-434A-8141-22B28BEA5F1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63843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FBD2977-938D-4740-9020-14FA1C66A2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8264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fld id="{B590FA24-9E00-4C50-B6F1-96214637177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28045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835380D-B28E-48F4-AE0D-9A4DB6191C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30252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7A1ED1F-EC50-48B2-B1FB-BBBC24F85B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0274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7DE41B-9EE0-4A62-885D-B9CE8C3DD12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6286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3716A6-9CC3-4C48-981E-101D8D66C9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3066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AFE99666-90AF-434A-8141-22B28BEA5F1C}" type="slidenum">
              <a:rPr lang="en-US"/>
              <a:pPr/>
              <a:t>‹#›</a:t>
            </a:fld>
            <a:endParaRPr lang="en-US" dirty="0"/>
          </a:p>
        </p:txBody>
      </p:sp>
    </p:spTree>
    <p:extLst>
      <p:ext uri="{BB962C8B-B14F-4D97-AF65-F5344CB8AC3E}">
        <p14:creationId xmlns:p14="http://schemas.microsoft.com/office/powerpoint/2010/main" val="96848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7FBD2977-938D-4740-9020-14FA1C66A224}" type="slidenum">
              <a:rPr lang="en-US"/>
              <a:pPr/>
              <a:t>‹#›</a:t>
            </a:fld>
            <a:endParaRPr lang="en-US" dirty="0"/>
          </a:p>
        </p:txBody>
      </p:sp>
    </p:spTree>
    <p:extLst>
      <p:ext uri="{BB962C8B-B14F-4D97-AF65-F5344CB8AC3E}">
        <p14:creationId xmlns:p14="http://schemas.microsoft.com/office/powerpoint/2010/main" val="136691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B590FA24-9E00-4C50-B6F1-962146371773}" type="slidenum">
              <a:rPr lang="en-US" smtClean="0"/>
              <a:pPr/>
              <a:t>‹#›</a:t>
            </a:fld>
            <a:endParaRPr lang="en-US" dirty="0"/>
          </a:p>
        </p:txBody>
      </p:sp>
    </p:spTree>
    <p:extLst>
      <p:ext uri="{BB962C8B-B14F-4D97-AF65-F5344CB8AC3E}">
        <p14:creationId xmlns:p14="http://schemas.microsoft.com/office/powerpoint/2010/main" val="71227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7835380D-B28E-48F4-AE0D-9A4DB6191C87}" type="slidenum">
              <a:rPr lang="en-US"/>
              <a:pPr/>
              <a:t>‹#›</a:t>
            </a:fld>
            <a:endParaRPr lang="en-US" dirty="0"/>
          </a:p>
        </p:txBody>
      </p:sp>
    </p:spTree>
    <p:extLst>
      <p:ext uri="{BB962C8B-B14F-4D97-AF65-F5344CB8AC3E}">
        <p14:creationId xmlns:p14="http://schemas.microsoft.com/office/powerpoint/2010/main" val="247210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590FA24-9E00-4C50-B6F1-9621463717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60"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6748ABC-A9BE-E64D-95C2-97AB01336727}" type="datetimeFigureOut">
              <a:rPr lang="en-US" smtClean="0">
                <a:solidFill>
                  <a:prstClr val="black">
                    <a:tint val="75000"/>
                  </a:prstClr>
                </a:solidFill>
                <a:latin typeface="Calibri"/>
                <a:ea typeface="+mn-ea"/>
              </a:rPr>
              <a:pPr defTabSz="457200" fontAlgn="auto">
                <a:spcBef>
                  <a:spcPts val="0"/>
                </a:spcBef>
                <a:spcAft>
                  <a:spcPts val="0"/>
                </a:spcAft>
              </a:pPr>
              <a:t>11/20/2014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1DEB6D1-7913-EA46-B56F-495BCFB9194F}"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277098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2127A9C-67E3-6E40-84CE-45E58206A48B}" type="datetimeFigureOut">
              <a:rPr lang="fr-FR" smtClean="0">
                <a:latin typeface="Calibri" charset="0"/>
                <a:ea typeface="ＭＳ Ｐゴシック" charset="0"/>
                <a:cs typeface="Arial" charset="0"/>
              </a:rPr>
              <a:pPr/>
              <a:t>20/11/2014</a:t>
            </a:fld>
            <a:endParaRPr lang="fr-FR" smtClean="0">
              <a:latin typeface="Calibri" charset="0"/>
              <a:ea typeface="ＭＳ Ｐゴシック" charset="0"/>
              <a:cs typeface="Arial"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5C02115-ED4E-9844-9C4C-6A591B19DFBC}" type="slidenum">
              <a:rPr lang="fr-FR" smtClean="0">
                <a:latin typeface="Calibri" charset="0"/>
                <a:ea typeface="ＭＳ Ｐゴシック" charset="0"/>
                <a:cs typeface="Arial" charset="0"/>
              </a:rPr>
              <a:pPr/>
              <a:t>‹#›</a:t>
            </a:fld>
            <a:endParaRPr lang="fr-FR" smtClean="0">
              <a:latin typeface="Calibri" charset="0"/>
              <a:ea typeface="ＭＳ Ｐゴシック" charset="0"/>
              <a:cs typeface="Arial" charset="0"/>
            </a:endParaRPr>
          </a:p>
        </p:txBody>
      </p:sp>
    </p:spTree>
    <p:extLst>
      <p:ext uri="{BB962C8B-B14F-4D97-AF65-F5344CB8AC3E}">
        <p14:creationId xmlns:p14="http://schemas.microsoft.com/office/powerpoint/2010/main" val="17058031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72B0E3-9105-E34F-89C3-C41CF5EB9E9E}" type="datetime1">
              <a:rPr lang="en-US" smtClean="0">
                <a:solidFill>
                  <a:prstClr val="black">
                    <a:tint val="75000"/>
                  </a:prstClr>
                </a:solidFill>
                <a:latin typeface="Calibri"/>
                <a:ea typeface="+mn-ea"/>
              </a:rPr>
              <a:pPr defTabSz="457200" fontAlgn="auto">
                <a:spcBef>
                  <a:spcPts val="0"/>
                </a:spcBef>
                <a:spcAft>
                  <a:spcPts val="0"/>
                </a:spcAft>
              </a:pPr>
              <a:t>11/20/2014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B31C822-DEF9-FA46-9856-788F138A3EBF}"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5484525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590FA24-9E00-4C50-B6F1-96214637177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512969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hyperlink" Target="http://igfagcr.org/" TargetMode="External"/><Relationship Id="rId4" Type="http://schemas.openxmlformats.org/officeDocument/2006/relationships/image" Target="../media/image16.jpeg"/><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2.xml"/><Relationship Id="rId5" Type="http://schemas.openxmlformats.org/officeDocument/2006/relationships/image" Target="../media/image26.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a.xx.fbcdn.net/hphotos-ash2/557146_507488019263981_933568562_n.jpg"/>
          <p:cNvPicPr>
            <a:picLocks noChangeAspect="1" noChangeArrowheads="1"/>
          </p:cNvPicPr>
          <p:nvPr/>
        </p:nvPicPr>
        <p:blipFill>
          <a:blip r:embed="rId2" cstate="print"/>
          <a:stretch>
            <a:fillRect/>
          </a:stretch>
        </p:blipFill>
        <p:spPr bwMode="auto">
          <a:xfrm>
            <a:off x="1" y="0"/>
            <a:ext cx="9144000" cy="5143500"/>
          </a:xfrm>
          <a:prstGeom prst="rect">
            <a:avLst/>
          </a:prstGeom>
          <a:noFill/>
        </p:spPr>
      </p:pic>
      <p:sp>
        <p:nvSpPr>
          <p:cNvPr id="5" name="TextBox 4"/>
          <p:cNvSpPr txBox="1"/>
          <p:nvPr/>
        </p:nvSpPr>
        <p:spPr>
          <a:xfrm>
            <a:off x="1066800" y="5181600"/>
            <a:ext cx="7421172" cy="630942"/>
          </a:xfrm>
          <a:prstGeom prst="rect">
            <a:avLst/>
          </a:prstGeom>
          <a:noFill/>
        </p:spPr>
        <p:txBody>
          <a:bodyPr wrap="none" rtlCol="0">
            <a:spAutoFit/>
          </a:bodyPr>
          <a:lstStyle/>
          <a:p>
            <a:r>
              <a:rPr lang="en-US" sz="2400" dirty="0" smtClean="0">
                <a:latin typeface="Helvetica" panose="020B0604020202020204" pitchFamily="34" charset="0"/>
                <a:cs typeface="Helvetica" panose="020B0604020202020204" pitchFamily="34" charset="0"/>
              </a:rPr>
              <a:t>International Research at the University of Minnesota </a:t>
            </a:r>
          </a:p>
          <a:p>
            <a:endParaRPr lang="en-US" sz="1100" dirty="0" smtClean="0">
              <a:latin typeface="Helvetica" panose="020B0604020202020204" pitchFamily="34" charset="0"/>
              <a:cs typeface="Helvetica" panose="020B0604020202020204" pitchFamily="34" charset="0"/>
            </a:endParaRPr>
          </a:p>
        </p:txBody>
      </p:sp>
      <p:sp>
        <p:nvSpPr>
          <p:cNvPr id="6" name="TextBox 5"/>
          <p:cNvSpPr txBox="1"/>
          <p:nvPr/>
        </p:nvSpPr>
        <p:spPr>
          <a:xfrm>
            <a:off x="1897586" y="5867400"/>
            <a:ext cx="5423743" cy="769441"/>
          </a:xfrm>
          <a:prstGeom prst="rect">
            <a:avLst/>
          </a:prstGeom>
          <a:noFill/>
        </p:spPr>
        <p:txBody>
          <a:bodyPr wrap="none" rtlCol="0">
            <a:spAutoFit/>
          </a:bodyPr>
          <a:lstStyle/>
          <a:p>
            <a:pPr algn="ctr"/>
            <a:r>
              <a:rPr lang="en-US" sz="1600" dirty="0" smtClean="0">
                <a:latin typeface="Helvetica" panose="020B0604020202020204" pitchFamily="34" charset="0"/>
                <a:cs typeface="Helvetica" panose="020B0604020202020204" pitchFamily="34" charset="0"/>
              </a:rPr>
              <a:t>Efi Foufoula-Georgiou</a:t>
            </a:r>
          </a:p>
          <a:p>
            <a:pPr algn="ctr"/>
            <a:r>
              <a:rPr lang="en-US" sz="1400" i="1" dirty="0" smtClean="0">
                <a:latin typeface="Helvetica" panose="020B0604020202020204" pitchFamily="34" charset="0"/>
                <a:cs typeface="Helvetica" panose="020B0604020202020204" pitchFamily="34" charset="0"/>
              </a:rPr>
              <a:t>Presentation to the Council of Research Associate Deans (CRAD)</a:t>
            </a:r>
            <a:r>
              <a:rPr lang="en-US" sz="1400" dirty="0" smtClean="0">
                <a:latin typeface="Helvetica" panose="020B0604020202020204" pitchFamily="34" charset="0"/>
                <a:cs typeface="Helvetica" panose="020B0604020202020204" pitchFamily="34" charset="0"/>
              </a:rPr>
              <a:t> </a:t>
            </a:r>
          </a:p>
          <a:p>
            <a:pPr algn="ctr"/>
            <a:r>
              <a:rPr lang="en-US" sz="1400" dirty="0" smtClean="0">
                <a:latin typeface="Helvetica" panose="020B0604020202020204" pitchFamily="34" charset="0"/>
                <a:cs typeface="Helvetica" panose="020B0604020202020204" pitchFamily="34" charset="0"/>
              </a:rPr>
              <a:t>November 20, 2014 </a:t>
            </a:r>
          </a:p>
        </p:txBody>
      </p:sp>
    </p:spTree>
    <p:extLst>
      <p:ext uri="{BB962C8B-B14F-4D97-AF65-F5344CB8AC3E}">
        <p14:creationId xmlns:p14="http://schemas.microsoft.com/office/powerpoint/2010/main" val="4247311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10</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Database:  </a:t>
            </a:r>
            <a:r>
              <a:rPr lang="en-US" sz="2000" b="1" cap="all" dirty="0">
                <a:latin typeface="Calibri" panose="020F0502020204030204" pitchFamily="34" charset="0"/>
                <a:cs typeface="Helvetica" panose="020B0604020202020204" pitchFamily="34" charset="0"/>
              </a:rPr>
              <a:t>Other Considerations</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0375" y="2382560"/>
            <a:ext cx="8223250" cy="2092881"/>
          </a:xfrm>
          <a:prstGeom prst="rect">
            <a:avLst/>
          </a:prstGeom>
          <a:noFill/>
        </p:spPr>
        <p:txBody>
          <a:bodyPr wrap="square" rtlCol="0">
            <a:spAutoFit/>
          </a:bodyPr>
          <a:lstStyle/>
          <a:p>
            <a:pPr marL="342900" lvl="0" indent="-342900" eaLnBrk="0" hangingPunct="0">
              <a:spcBef>
                <a:spcPts val="1200"/>
              </a:spcBef>
              <a:buFontTx/>
              <a:buChar char="•"/>
            </a:pPr>
            <a:r>
              <a:rPr lang="en-US" sz="2000" kern="0" dirty="0">
                <a:solidFill>
                  <a:srgbClr val="000000"/>
                </a:solidFill>
                <a:latin typeface="Calibri" pitchFamily="34" charset="0"/>
                <a:ea typeface="+mn-ea"/>
              </a:rPr>
              <a:t>Comprehensive, up to date, broadly </a:t>
            </a:r>
            <a:r>
              <a:rPr lang="en-US" sz="2000" kern="0" dirty="0" smtClean="0">
                <a:solidFill>
                  <a:srgbClr val="000000"/>
                </a:solidFill>
                <a:latin typeface="Calibri" pitchFamily="34" charset="0"/>
                <a:ea typeface="+mn-ea"/>
              </a:rPr>
              <a:t>accessible</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“Pyramid” design with interactive </a:t>
            </a:r>
            <a:r>
              <a:rPr lang="en-US" sz="2000" kern="0" dirty="0" smtClean="0">
                <a:solidFill>
                  <a:srgbClr val="000000"/>
                </a:solidFill>
                <a:latin typeface="Calibri" pitchFamily="34" charset="0"/>
                <a:ea typeface="+mn-ea"/>
              </a:rPr>
              <a:t>map</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Coordination AND support of data collection with </a:t>
            </a:r>
            <a:r>
              <a:rPr lang="en-US" sz="2000" kern="0" dirty="0" smtClean="0">
                <a:solidFill>
                  <a:srgbClr val="000000"/>
                </a:solidFill>
                <a:latin typeface="Calibri" pitchFamily="34" charset="0"/>
                <a:ea typeface="+mn-ea"/>
              </a:rPr>
              <a:t>departments/colleges</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Multiple uses, including up to date information for presentations by U of M leadership and an annual report on international </a:t>
            </a:r>
            <a:r>
              <a:rPr lang="en-US" sz="2000" kern="0" dirty="0" smtClean="0">
                <a:solidFill>
                  <a:srgbClr val="000000"/>
                </a:solidFill>
                <a:latin typeface="Calibri" pitchFamily="34" charset="0"/>
                <a:ea typeface="+mn-ea"/>
              </a:rPr>
              <a:t>research</a:t>
            </a:r>
            <a:endParaRPr lang="en-US" sz="2000" kern="0" dirty="0">
              <a:solidFill>
                <a:srgbClr val="000000"/>
              </a:solidFill>
              <a:latin typeface="Calibri" pitchFamily="34" charset="0"/>
              <a:ea typeface="+mn-ea"/>
            </a:endParaRP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8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11</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Strategic Alliances: </a:t>
            </a:r>
            <a:r>
              <a:rPr lang="en-US" sz="2000" b="1" cap="all" dirty="0">
                <a:latin typeface="Calibri" panose="020F0502020204030204" pitchFamily="34" charset="0"/>
                <a:cs typeface="Helvetica" panose="020B0604020202020204" pitchFamily="34" charset="0"/>
              </a:rPr>
              <a:t>Background</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3550" y="2459504"/>
            <a:ext cx="8223250" cy="1938992"/>
          </a:xfrm>
          <a:prstGeom prst="rect">
            <a:avLst/>
          </a:prstGeom>
          <a:noFill/>
        </p:spPr>
        <p:txBody>
          <a:bodyPr wrap="square" rtlCol="0">
            <a:spAutoFit/>
          </a:bodyPr>
          <a:lstStyle/>
          <a:p>
            <a:pPr marL="342900" lvl="0" indent="-342900" eaLnBrk="0" hangingPunct="0">
              <a:spcBef>
                <a:spcPts val="1200"/>
              </a:spcBef>
              <a:buFontTx/>
              <a:buChar char="•"/>
            </a:pPr>
            <a:r>
              <a:rPr lang="en-US" sz="2000" kern="0" dirty="0">
                <a:solidFill>
                  <a:srgbClr val="000000"/>
                </a:solidFill>
                <a:latin typeface="Calibri" pitchFamily="34" charset="0"/>
                <a:ea typeface="+mn-ea"/>
              </a:rPr>
              <a:t>While most international research is “bottoms up”, strategic alliances should be formed considering general U of M objectives</a:t>
            </a:r>
            <a:r>
              <a:rPr lang="en-US" sz="2000" kern="0" dirty="0" smtClean="0">
                <a:solidFill>
                  <a:srgbClr val="000000"/>
                </a:solidFill>
                <a:latin typeface="Calibri" pitchFamily="34" charset="0"/>
                <a:ea typeface="+mn-ea"/>
              </a:rPr>
              <a:t>.</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A comprehensive list of strategic research alliances is not available</a:t>
            </a:r>
            <a:r>
              <a:rPr lang="en-US" sz="2000" kern="0" dirty="0" smtClean="0">
                <a:solidFill>
                  <a:srgbClr val="000000"/>
                </a:solidFill>
                <a:latin typeface="Calibri" pitchFamily="34" charset="0"/>
                <a:ea typeface="+mn-ea"/>
              </a:rPr>
              <a:t>.</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Process for identifying international partners for strategic research alliances should be transparent.</a:t>
            </a: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49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12</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smtClean="0">
                <a:solidFill>
                  <a:srgbClr val="FF0000"/>
                </a:solidFill>
                <a:latin typeface="Calibri" panose="020F0502020204030204" pitchFamily="34" charset="0"/>
                <a:cs typeface="Helvetica" panose="020B0604020202020204" pitchFamily="34" charset="0"/>
              </a:rPr>
              <a:t>Strategic Alliances</a:t>
            </a:r>
            <a:r>
              <a:rPr lang="en-US" sz="2000" b="1" cap="all" dirty="0" smtClean="0">
                <a:latin typeface="Calibri" panose="020F0502020204030204" pitchFamily="34" charset="0"/>
                <a:cs typeface="Helvetica" panose="020B0604020202020204" pitchFamily="34" charset="0"/>
              </a:rPr>
              <a:t>: SELECTION </a:t>
            </a:r>
          </a:p>
        </p:txBody>
      </p:sp>
      <p:sp>
        <p:nvSpPr>
          <p:cNvPr id="2" name="TextBox 1"/>
          <p:cNvSpPr txBox="1"/>
          <p:nvPr/>
        </p:nvSpPr>
        <p:spPr>
          <a:xfrm>
            <a:off x="463550" y="1982450"/>
            <a:ext cx="8223250" cy="2893100"/>
          </a:xfrm>
          <a:prstGeom prst="rect">
            <a:avLst/>
          </a:prstGeom>
          <a:noFill/>
        </p:spPr>
        <p:txBody>
          <a:bodyPr wrap="square" rtlCol="0">
            <a:spAutoFit/>
          </a:bodyPr>
          <a:lstStyle/>
          <a:p>
            <a:pPr marL="342900" lvl="0" indent="-342900" eaLnBrk="0" hangingPunct="0">
              <a:spcBef>
                <a:spcPts val="1200"/>
              </a:spcBef>
              <a:buFontTx/>
              <a:buChar char="•"/>
            </a:pPr>
            <a:r>
              <a:rPr lang="en-US" sz="2200" kern="0" dirty="0">
                <a:solidFill>
                  <a:srgbClr val="000000"/>
                </a:solidFill>
                <a:latin typeface="Calibri" pitchFamily="34" charset="0"/>
                <a:ea typeface="+mn-ea"/>
              </a:rPr>
              <a:t>In addition to considering U of M objectives</a:t>
            </a:r>
            <a:r>
              <a:rPr lang="en-US" sz="2200" kern="0" dirty="0" smtClean="0">
                <a:solidFill>
                  <a:srgbClr val="000000"/>
                </a:solidFill>
                <a:latin typeface="Calibri" pitchFamily="34" charset="0"/>
                <a:ea typeface="+mn-ea"/>
              </a:rPr>
              <a:t>:</a:t>
            </a:r>
            <a:endParaRPr lang="en-US" sz="2200" kern="0" dirty="0">
              <a:solidFill>
                <a:srgbClr val="000000"/>
              </a:solidFill>
              <a:latin typeface="Calibri" pitchFamily="34" charset="0"/>
              <a:ea typeface="+mn-ea"/>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Mutually beneficial to University investigators and international partners</a:t>
            </a:r>
            <a:r>
              <a:rPr lang="en-US" sz="2000" kern="0" dirty="0" smtClean="0">
                <a:solidFill>
                  <a:srgbClr val="000000"/>
                </a:solidFill>
                <a:latin typeface="Calibri" pitchFamily="34" charset="0"/>
              </a:rPr>
              <a:t>.</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Likelihood for long-term and broad-based interdisciplinary research activities</a:t>
            </a:r>
            <a:r>
              <a:rPr lang="en-US" sz="2000" kern="0" dirty="0" smtClean="0">
                <a:solidFill>
                  <a:srgbClr val="000000"/>
                </a:solidFill>
                <a:latin typeface="Calibri" pitchFamily="34" charset="0"/>
              </a:rPr>
              <a:t>.</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Potential for creating teaching-research opportunities</a:t>
            </a:r>
            <a:r>
              <a:rPr lang="en-US" sz="2000" kern="0" dirty="0" smtClean="0">
                <a:solidFill>
                  <a:srgbClr val="000000"/>
                </a:solidFill>
                <a:latin typeface="Calibri" pitchFamily="34" charset="0"/>
              </a:rPr>
              <a:t>.</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Other criteria?</a:t>
            </a: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033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13</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smtClean="0">
                <a:solidFill>
                  <a:srgbClr val="FF0000"/>
                </a:solidFill>
                <a:latin typeface="Calibri" panose="020F0502020204030204" pitchFamily="34" charset="0"/>
                <a:cs typeface="Helvetica" panose="020B0604020202020204" pitchFamily="34" charset="0"/>
              </a:rPr>
              <a:t>Faculty Grants</a:t>
            </a:r>
            <a:r>
              <a:rPr lang="en-US" sz="2000" b="1" cap="all" dirty="0" smtClean="0">
                <a:latin typeface="Calibri" panose="020F0502020204030204" pitchFamily="34" charset="0"/>
                <a:cs typeface="Helvetica" panose="020B0604020202020204" pitchFamily="34" charset="0"/>
              </a:rPr>
              <a:t>: GOALS</a:t>
            </a:r>
          </a:p>
        </p:txBody>
      </p:sp>
      <p:sp>
        <p:nvSpPr>
          <p:cNvPr id="2" name="TextBox 1"/>
          <p:cNvSpPr txBox="1"/>
          <p:nvPr/>
        </p:nvSpPr>
        <p:spPr>
          <a:xfrm>
            <a:off x="463550" y="2305616"/>
            <a:ext cx="8223250" cy="2246769"/>
          </a:xfrm>
          <a:prstGeom prst="rect">
            <a:avLst/>
          </a:prstGeom>
          <a:noFill/>
        </p:spPr>
        <p:txBody>
          <a:bodyPr wrap="square" rtlCol="0">
            <a:spAutoFit/>
          </a:bodyPr>
          <a:lstStyle/>
          <a:p>
            <a:pPr marL="342900" lvl="0" indent="-342900" eaLnBrk="0" hangingPunct="0">
              <a:spcBef>
                <a:spcPts val="1200"/>
              </a:spcBef>
              <a:buFontTx/>
              <a:buChar char="•"/>
            </a:pPr>
            <a:r>
              <a:rPr lang="en-US" sz="2000" kern="0" dirty="0">
                <a:solidFill>
                  <a:srgbClr val="000000"/>
                </a:solidFill>
                <a:latin typeface="Calibri" pitchFamily="34" charset="0"/>
                <a:ea typeface="+mn-ea"/>
              </a:rPr>
              <a:t>Formation of novel </a:t>
            </a:r>
            <a:r>
              <a:rPr lang="en-US" sz="2000" kern="0" dirty="0" smtClean="0">
                <a:solidFill>
                  <a:srgbClr val="000000"/>
                </a:solidFill>
                <a:latin typeface="Calibri" pitchFamily="34" charset="0"/>
                <a:ea typeface="+mn-ea"/>
              </a:rPr>
              <a:t>partnerships</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Enhancement of existing international </a:t>
            </a:r>
            <a:r>
              <a:rPr lang="en-US" sz="2000" kern="0" dirty="0" smtClean="0">
                <a:solidFill>
                  <a:srgbClr val="000000"/>
                </a:solidFill>
                <a:latin typeface="Calibri" pitchFamily="34" charset="0"/>
                <a:ea typeface="+mn-ea"/>
              </a:rPr>
              <a:t>partnerships</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Capacity building of international </a:t>
            </a:r>
            <a:r>
              <a:rPr lang="en-US" sz="2000" kern="0" dirty="0" smtClean="0">
                <a:solidFill>
                  <a:srgbClr val="000000"/>
                </a:solidFill>
                <a:latin typeface="Calibri" pitchFamily="34" charset="0"/>
                <a:ea typeface="+mn-ea"/>
              </a:rPr>
              <a:t>partners</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Support of trainees and junior faculty in established research </a:t>
            </a:r>
            <a:r>
              <a:rPr lang="en-US" sz="2000" kern="0" dirty="0" smtClean="0">
                <a:solidFill>
                  <a:srgbClr val="000000"/>
                </a:solidFill>
                <a:latin typeface="Calibri" pitchFamily="34" charset="0"/>
                <a:ea typeface="+mn-ea"/>
              </a:rPr>
              <a:t>partnerships</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Pilot/seed for larger external </a:t>
            </a:r>
            <a:r>
              <a:rPr lang="en-US" sz="2000" kern="0" dirty="0" smtClean="0">
                <a:solidFill>
                  <a:srgbClr val="000000"/>
                </a:solidFill>
                <a:latin typeface="Calibri" pitchFamily="34" charset="0"/>
                <a:ea typeface="+mn-ea"/>
              </a:rPr>
              <a:t>grants</a:t>
            </a:r>
            <a:endParaRPr lang="en-US" sz="2000" kern="0" dirty="0">
              <a:solidFill>
                <a:srgbClr val="000000"/>
              </a:solidFill>
              <a:latin typeface="Calibri" pitchFamily="34" charset="0"/>
              <a:ea typeface="+mn-ea"/>
            </a:endParaRP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2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14</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Faculty Grants</a:t>
            </a:r>
            <a:r>
              <a:rPr lang="en-US" sz="2000" b="1" cap="all" dirty="0">
                <a:latin typeface="Calibri" panose="020F0502020204030204" pitchFamily="34" charset="0"/>
                <a:cs typeface="Helvetica" panose="020B0604020202020204" pitchFamily="34" charset="0"/>
              </a:rPr>
              <a:t>:  Review and Funding</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3550" y="1566952"/>
            <a:ext cx="8223250" cy="3724096"/>
          </a:xfrm>
          <a:prstGeom prst="rect">
            <a:avLst/>
          </a:prstGeom>
          <a:noFill/>
        </p:spPr>
        <p:txBody>
          <a:bodyPr wrap="square" rtlCol="0">
            <a:spAutoFit/>
          </a:bodyPr>
          <a:lstStyle/>
          <a:p>
            <a:pPr marL="342900" lvl="0" indent="-342900" eaLnBrk="0" hangingPunct="0">
              <a:spcBef>
                <a:spcPts val="1200"/>
              </a:spcBef>
              <a:buFontTx/>
              <a:buChar char="•"/>
            </a:pPr>
            <a:r>
              <a:rPr lang="en-US" sz="2200" kern="0" dirty="0">
                <a:solidFill>
                  <a:srgbClr val="000000"/>
                </a:solidFill>
                <a:latin typeface="Calibri" pitchFamily="34" charset="0"/>
                <a:ea typeface="+mn-ea"/>
              </a:rPr>
              <a:t>Prestigious grants with a high bar for </a:t>
            </a:r>
            <a:r>
              <a:rPr lang="en-US" sz="2200" kern="0" dirty="0" smtClean="0">
                <a:solidFill>
                  <a:srgbClr val="000000"/>
                </a:solidFill>
                <a:latin typeface="Calibri" pitchFamily="34" charset="0"/>
                <a:ea typeface="+mn-ea"/>
              </a:rPr>
              <a:t>funding</a:t>
            </a:r>
            <a:endParaRPr lang="en-US" sz="2200" kern="0" dirty="0">
              <a:solidFill>
                <a:srgbClr val="000000"/>
              </a:solidFill>
              <a:latin typeface="Calibri" pitchFamily="34" charset="0"/>
              <a:ea typeface="+mn-ea"/>
            </a:endParaRPr>
          </a:p>
          <a:p>
            <a:pPr marL="342900" lvl="0" indent="-342900" eaLnBrk="0" hangingPunct="0">
              <a:spcBef>
                <a:spcPts val="1200"/>
              </a:spcBef>
              <a:buFontTx/>
              <a:buChar char="•"/>
            </a:pPr>
            <a:r>
              <a:rPr lang="en-US" sz="2200" kern="0" dirty="0">
                <a:solidFill>
                  <a:srgbClr val="000000"/>
                </a:solidFill>
                <a:latin typeface="Calibri" pitchFamily="34" charset="0"/>
                <a:ea typeface="+mn-ea"/>
              </a:rPr>
              <a:t>Reviewed by experts in subject matter </a:t>
            </a:r>
            <a:r>
              <a:rPr lang="en-US" sz="2200" kern="0" dirty="0" smtClean="0">
                <a:solidFill>
                  <a:srgbClr val="000000"/>
                </a:solidFill>
                <a:latin typeface="Calibri" pitchFamily="34" charset="0"/>
                <a:ea typeface="+mn-ea"/>
              </a:rPr>
              <a:t>area</a:t>
            </a:r>
            <a:endParaRPr lang="en-US" sz="2200" kern="0" dirty="0">
              <a:solidFill>
                <a:srgbClr val="000000"/>
              </a:solidFill>
              <a:latin typeface="Calibri" pitchFamily="34" charset="0"/>
              <a:ea typeface="+mn-ea"/>
            </a:endParaRPr>
          </a:p>
          <a:p>
            <a:pPr marL="342900" lvl="0" indent="-342900" eaLnBrk="0" hangingPunct="0">
              <a:spcBef>
                <a:spcPts val="1200"/>
              </a:spcBef>
              <a:buFontTx/>
              <a:buChar char="•"/>
            </a:pPr>
            <a:r>
              <a:rPr lang="en-US" sz="2200" kern="0" dirty="0">
                <a:solidFill>
                  <a:srgbClr val="000000"/>
                </a:solidFill>
                <a:latin typeface="Calibri" pitchFamily="34" charset="0"/>
                <a:ea typeface="+mn-ea"/>
              </a:rPr>
              <a:t>Review Criteria:</a:t>
            </a: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Quality of </a:t>
            </a:r>
            <a:r>
              <a:rPr lang="en-US" sz="2000" kern="0" dirty="0" smtClean="0">
                <a:solidFill>
                  <a:srgbClr val="000000"/>
                </a:solidFill>
                <a:latin typeface="Calibri" pitchFamily="34" charset="0"/>
              </a:rPr>
              <a:t>science</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Bilateral nature of research </a:t>
            </a:r>
            <a:r>
              <a:rPr lang="en-US" sz="2000" kern="0" dirty="0" smtClean="0">
                <a:solidFill>
                  <a:srgbClr val="000000"/>
                </a:solidFill>
                <a:latin typeface="Calibri" pitchFamily="34" charset="0"/>
              </a:rPr>
              <a:t>project</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Involvement of students and faculty in </a:t>
            </a:r>
            <a:r>
              <a:rPr lang="en-US" sz="2000" kern="0" dirty="0" smtClean="0">
                <a:solidFill>
                  <a:srgbClr val="000000"/>
                </a:solidFill>
                <a:latin typeface="Calibri" pitchFamily="34" charset="0"/>
              </a:rPr>
              <a:t>research</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Plans for research </a:t>
            </a:r>
            <a:r>
              <a:rPr lang="en-US" sz="2000" kern="0" dirty="0" smtClean="0">
                <a:solidFill>
                  <a:srgbClr val="000000"/>
                </a:solidFill>
                <a:latin typeface="Calibri" pitchFamily="34" charset="0"/>
              </a:rPr>
              <a:t>dissemination</a:t>
            </a:r>
            <a:endParaRPr lang="en-US" sz="2000" kern="0" dirty="0">
              <a:solidFill>
                <a:srgbClr val="000000"/>
              </a:solidFill>
              <a:latin typeface="Calibri" pitchFamily="34" charset="0"/>
            </a:endParaRP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Likelihood of future external </a:t>
            </a:r>
            <a:r>
              <a:rPr lang="en-US" sz="2000" kern="0" dirty="0" smtClean="0">
                <a:solidFill>
                  <a:srgbClr val="000000"/>
                </a:solidFill>
                <a:latin typeface="Calibri" pitchFamily="34" charset="0"/>
              </a:rPr>
              <a:t>funding</a:t>
            </a:r>
            <a:endParaRPr lang="en-US" sz="2000" kern="0" dirty="0">
              <a:solidFill>
                <a:srgbClr val="000000"/>
              </a:solidFill>
              <a:latin typeface="Calibri" pitchFamily="34" charset="0"/>
            </a:endParaRP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38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15</a:t>
            </a:fld>
            <a:endParaRPr lang="en-US" sz="1100" dirty="0">
              <a:latin typeface="Calibri" panose="020F0502020204030204" pitchFamily="34" charset="0"/>
            </a:endParaRPr>
          </a:p>
        </p:txBody>
      </p:sp>
      <p:sp>
        <p:nvSpPr>
          <p:cNvPr id="6" name="TextBox 5"/>
          <p:cNvSpPr txBox="1"/>
          <p:nvPr/>
        </p:nvSpPr>
        <p:spPr>
          <a:xfrm>
            <a:off x="457200" y="685800"/>
            <a:ext cx="8610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Central Support </a:t>
            </a:r>
            <a:r>
              <a:rPr lang="en-US" sz="2000" b="1" cap="all" dirty="0">
                <a:latin typeface="Calibri" panose="020F0502020204030204" pitchFamily="34" charset="0"/>
                <a:cs typeface="Helvetica" panose="020B0604020202020204" pitchFamily="34" charset="0"/>
              </a:rPr>
              <a:t>for Organization of Funding and Human Resources</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3550" y="1905506"/>
            <a:ext cx="8223250" cy="3046988"/>
          </a:xfrm>
          <a:prstGeom prst="rect">
            <a:avLst/>
          </a:prstGeom>
          <a:noFill/>
        </p:spPr>
        <p:txBody>
          <a:bodyPr wrap="square" rtlCol="0">
            <a:spAutoFit/>
          </a:bodyPr>
          <a:lstStyle/>
          <a:p>
            <a:pPr marL="342900" lvl="0" indent="-342900" eaLnBrk="0" hangingPunct="0">
              <a:spcBef>
                <a:spcPts val="1200"/>
              </a:spcBef>
              <a:buFontTx/>
              <a:buChar char="•"/>
            </a:pPr>
            <a:r>
              <a:rPr lang="en-US" sz="2200" kern="0" dirty="0">
                <a:solidFill>
                  <a:srgbClr val="000000"/>
                </a:solidFill>
                <a:latin typeface="Calibri" pitchFamily="34" charset="0"/>
                <a:ea typeface="+mn-ea"/>
              </a:rPr>
              <a:t>Significant investment is required:</a:t>
            </a: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Liaise with other universities and assess the magnitude of the investment required to make the University a premier leader in global research.</a:t>
            </a: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Promote the University’s international research and communicate how discoveries, novel ideas, and new approaches to address global problems benefit citizens of Minnesota.</a:t>
            </a:r>
          </a:p>
          <a:p>
            <a:pPr marL="800100" lvl="1" indent="-342900" eaLnBrk="0" hangingPunct="0">
              <a:spcBef>
                <a:spcPts val="1200"/>
              </a:spcBef>
              <a:buFont typeface="Wingdings" pitchFamily="2" charset="2"/>
              <a:buChar char="§"/>
            </a:pPr>
            <a:r>
              <a:rPr lang="en-US" sz="2000" kern="0" dirty="0">
                <a:solidFill>
                  <a:srgbClr val="000000"/>
                </a:solidFill>
                <a:latin typeface="Calibri" pitchFamily="34" charset="0"/>
              </a:rPr>
              <a:t>A sustainable funding model (9</a:t>
            </a:r>
            <a:r>
              <a:rPr lang="en-US" sz="2000" kern="0" baseline="30000" dirty="0">
                <a:solidFill>
                  <a:srgbClr val="000000"/>
                </a:solidFill>
                <a:latin typeface="Calibri" pitchFamily="34" charset="0"/>
              </a:rPr>
              <a:t>th</a:t>
            </a:r>
            <a:r>
              <a:rPr lang="en-US" sz="2000" kern="0" dirty="0">
                <a:solidFill>
                  <a:srgbClr val="000000"/>
                </a:solidFill>
                <a:latin typeface="Calibri" pitchFamily="34" charset="0"/>
              </a:rPr>
              <a:t> recommendation</a:t>
            </a:r>
            <a:r>
              <a:rPr lang="en-US" sz="2000" kern="0" dirty="0" smtClean="0">
                <a:solidFill>
                  <a:srgbClr val="000000"/>
                </a:solidFill>
                <a:latin typeface="Calibri" pitchFamily="34" charset="0"/>
              </a:rPr>
              <a:t>).</a:t>
            </a:r>
            <a:endParaRPr lang="en-US" sz="2000" kern="0" dirty="0">
              <a:solidFill>
                <a:srgbClr val="000000"/>
              </a:solidFill>
              <a:latin typeface="Calibri" pitchFamily="34" charset="0"/>
            </a:endParaRP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a:t>
            </a:r>
            <a:r>
              <a:rPr lang="en-US" sz="1100" dirty="0" smtClean="0">
                <a:solidFill>
                  <a:schemeClr val="bg2">
                    <a:lumMod val="75000"/>
                  </a:schemeClr>
                </a:solidFill>
                <a:latin typeface="Avenir Light"/>
                <a:cs typeface="Helvetica" panose="020B0604020202020204" pitchFamily="34" charset="0"/>
              </a:rPr>
              <a:t>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81534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524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16</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Central Support </a:t>
            </a:r>
            <a:r>
              <a:rPr lang="en-US" sz="2000" b="1" cap="all" dirty="0">
                <a:latin typeface="Calibri" panose="020F0502020204030204" pitchFamily="34" charset="0"/>
                <a:cs typeface="Helvetica" panose="020B0604020202020204" pitchFamily="34" charset="0"/>
              </a:rPr>
              <a:t>(cont.)</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3550" y="2459504"/>
            <a:ext cx="8223250" cy="1938992"/>
          </a:xfrm>
          <a:prstGeom prst="rect">
            <a:avLst/>
          </a:prstGeom>
          <a:noFill/>
        </p:spPr>
        <p:txBody>
          <a:bodyPr wrap="square" rtlCol="0">
            <a:spAutoFit/>
          </a:bodyPr>
          <a:lstStyle/>
          <a:p>
            <a:pPr marL="342900" lvl="0" indent="-342900" eaLnBrk="0" hangingPunct="0">
              <a:spcBef>
                <a:spcPts val="1200"/>
              </a:spcBef>
              <a:buFontTx/>
              <a:buChar char="•"/>
            </a:pPr>
            <a:r>
              <a:rPr lang="en-US" sz="2000" kern="0" dirty="0">
                <a:solidFill>
                  <a:srgbClr val="000000"/>
                </a:solidFill>
                <a:latin typeface="Calibri" pitchFamily="34" charset="0"/>
                <a:ea typeface="+mn-ea"/>
              </a:rPr>
              <a:t>Provide guidance to faculty on the management and risks of conducting research in different locations</a:t>
            </a:r>
            <a:r>
              <a:rPr lang="en-US" sz="2000" kern="0" dirty="0" smtClean="0">
                <a:solidFill>
                  <a:srgbClr val="000000"/>
                </a:solidFill>
                <a:latin typeface="Calibri" pitchFamily="34" charset="0"/>
                <a:ea typeface="+mn-ea"/>
              </a:rPr>
              <a:t>.</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Address University obstacles to international research</a:t>
            </a:r>
            <a:r>
              <a:rPr lang="en-US" sz="2000" kern="0" dirty="0" smtClean="0">
                <a:solidFill>
                  <a:srgbClr val="000000"/>
                </a:solidFill>
                <a:latin typeface="Calibri" pitchFamily="34" charset="0"/>
                <a:ea typeface="+mn-ea"/>
              </a:rPr>
              <a:t>.</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Work with colleges/departments to determine which responsibilities should be decentralized.</a:t>
            </a: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632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z="1100" smtClean="0">
                <a:latin typeface="Calibri" panose="020F0502020204030204" pitchFamily="34" charset="0"/>
              </a:rPr>
              <a:pPr/>
              <a:t>17</a:t>
            </a:fld>
            <a:endParaRPr lang="en-US" sz="1100" dirty="0">
              <a:latin typeface="Calibri" panose="020F0502020204030204" pitchFamily="34" charset="0"/>
            </a:endParaRPr>
          </a:p>
        </p:txBody>
      </p:sp>
      <p:sp>
        <p:nvSpPr>
          <p:cNvPr id="3" name="TextBox 2"/>
          <p:cNvSpPr txBox="1"/>
          <p:nvPr/>
        </p:nvSpPr>
        <p:spPr>
          <a:xfrm>
            <a:off x="457200" y="685800"/>
            <a:ext cx="8229600" cy="400110"/>
          </a:xfrm>
          <a:prstGeom prst="rect">
            <a:avLst/>
          </a:prstGeom>
          <a:noFill/>
        </p:spPr>
        <p:txBody>
          <a:bodyPr wrap="square" rtlCol="0">
            <a:spAutoFit/>
          </a:bodyPr>
          <a:lstStyle/>
          <a:p>
            <a:r>
              <a:rPr lang="en-US" sz="2000" b="1" dirty="0" smtClean="0">
                <a:latin typeface="Calibri" panose="020F0502020204030204" pitchFamily="34" charset="0"/>
                <a:cs typeface="Helvetica" panose="020B0604020202020204" pitchFamily="34" charset="0"/>
              </a:rPr>
              <a:t>FIVE RECOMMENDATIONS TO BE IMPLEMENTED OVER THE NEXT 5 YEARS</a:t>
            </a:r>
          </a:p>
        </p:txBody>
      </p:sp>
      <p:sp>
        <p:nvSpPr>
          <p:cNvPr id="7" name="TextBox 6"/>
          <p:cNvSpPr txBox="1"/>
          <p:nvPr/>
        </p:nvSpPr>
        <p:spPr>
          <a:xfrm>
            <a:off x="463549" y="220103"/>
            <a:ext cx="38449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3" name="Straight Connector 12"/>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1813441"/>
            <a:ext cx="7848600" cy="4462760"/>
          </a:xfrm>
          <a:prstGeom prst="rect">
            <a:avLst/>
          </a:prstGeom>
        </p:spPr>
        <p:txBody>
          <a:bodyPr wrap="square">
            <a:spAutoFit/>
          </a:bodyPr>
          <a:lstStyle/>
          <a:p>
            <a:pPr marL="514350" indent="-514350">
              <a:spcBef>
                <a:spcPts val="1200"/>
              </a:spcBef>
              <a:buFont typeface="+mj-lt"/>
              <a:buAutoNum type="arabicParenR"/>
            </a:pPr>
            <a:r>
              <a:rPr lang="en-US" dirty="0" smtClean="0">
                <a:solidFill>
                  <a:srgbClr val="FF0000"/>
                </a:solidFill>
                <a:latin typeface="Calibri" pitchFamily="34" charset="0"/>
              </a:rPr>
              <a:t>Unique strengths</a:t>
            </a:r>
            <a:r>
              <a:rPr lang="en-US" dirty="0" smtClean="0">
                <a:solidFill>
                  <a:srgbClr val="000000"/>
                </a:solidFill>
                <a:latin typeface="Calibri" pitchFamily="34" charset="0"/>
              </a:rPr>
              <a:t>:</a:t>
            </a:r>
            <a:r>
              <a:rPr lang="en-US" dirty="0" smtClean="0">
                <a:solidFill>
                  <a:srgbClr val="FF0000"/>
                </a:solidFill>
                <a:latin typeface="Calibri" pitchFamily="34" charset="0"/>
              </a:rPr>
              <a:t> </a:t>
            </a:r>
            <a:r>
              <a:rPr lang="en-US" dirty="0" smtClean="0">
                <a:latin typeface="Calibri" pitchFamily="34" charset="0"/>
              </a:rPr>
              <a:t>After the database is built, use it to determine what makes the University unique or strong in international research and invest more strongly in those areas.</a:t>
            </a:r>
          </a:p>
          <a:p>
            <a:pPr marL="514350" indent="-514350">
              <a:spcBef>
                <a:spcPts val="1200"/>
              </a:spcBef>
              <a:buFont typeface="+mj-lt"/>
              <a:buAutoNum type="arabicParenR"/>
            </a:pPr>
            <a:r>
              <a:rPr lang="en-US" dirty="0" smtClean="0">
                <a:solidFill>
                  <a:srgbClr val="FF0000"/>
                </a:solidFill>
                <a:latin typeface="Calibri" pitchFamily="34" charset="0"/>
              </a:rPr>
              <a:t>New alliances</a:t>
            </a:r>
            <a:r>
              <a:rPr lang="en-US" dirty="0" smtClean="0">
                <a:solidFill>
                  <a:srgbClr val="000000"/>
                </a:solidFill>
                <a:latin typeface="Calibri" pitchFamily="34" charset="0"/>
              </a:rPr>
              <a:t>:</a:t>
            </a:r>
            <a:r>
              <a:rPr lang="en-US" dirty="0" smtClean="0">
                <a:solidFill>
                  <a:srgbClr val="FF0000"/>
                </a:solidFill>
                <a:latin typeface="Calibri" pitchFamily="34" charset="0"/>
              </a:rPr>
              <a:t> </a:t>
            </a:r>
            <a:r>
              <a:rPr lang="en-US" dirty="0" smtClean="0">
                <a:latin typeface="Calibri" pitchFamily="34" charset="0"/>
              </a:rPr>
              <a:t>Develop new strategic alliances, possibly with regional hubs, considering the position statement (3</a:t>
            </a:r>
            <a:r>
              <a:rPr lang="en-US" baseline="30000" dirty="0" smtClean="0">
                <a:latin typeface="Calibri" pitchFamily="34" charset="0"/>
              </a:rPr>
              <a:t>rd</a:t>
            </a:r>
            <a:r>
              <a:rPr lang="en-US" dirty="0" smtClean="0">
                <a:latin typeface="Calibri" pitchFamily="34" charset="0"/>
              </a:rPr>
              <a:t> recommendation).</a:t>
            </a:r>
          </a:p>
          <a:p>
            <a:pPr marL="514350" indent="-514350">
              <a:spcBef>
                <a:spcPts val="1200"/>
              </a:spcBef>
              <a:buFont typeface="+mj-lt"/>
              <a:buAutoNum type="arabicParenR"/>
            </a:pPr>
            <a:r>
              <a:rPr lang="en-US" dirty="0" smtClean="0">
                <a:solidFill>
                  <a:srgbClr val="FF0000"/>
                </a:solidFill>
                <a:latin typeface="Calibri" pitchFamily="34" charset="0"/>
              </a:rPr>
              <a:t>Increase investment</a:t>
            </a:r>
            <a:r>
              <a:rPr lang="en-US" dirty="0" smtClean="0">
                <a:latin typeface="Calibri" pitchFamily="34" charset="0"/>
              </a:rPr>
              <a:t>: Increase University investment in international research infrastructure and administration.</a:t>
            </a:r>
          </a:p>
          <a:p>
            <a:pPr marL="514350" indent="-514350">
              <a:spcBef>
                <a:spcPts val="1200"/>
              </a:spcBef>
              <a:buFont typeface="+mj-lt"/>
              <a:buAutoNum type="arabicParenR"/>
            </a:pPr>
            <a:r>
              <a:rPr lang="en-US" dirty="0" smtClean="0">
                <a:solidFill>
                  <a:srgbClr val="FF0000"/>
                </a:solidFill>
                <a:latin typeface="Calibri" pitchFamily="34" charset="0"/>
              </a:rPr>
              <a:t>Sustainable funding</a:t>
            </a:r>
            <a:r>
              <a:rPr lang="en-US" dirty="0" smtClean="0">
                <a:latin typeface="Calibri" pitchFamily="34" charset="0"/>
              </a:rPr>
              <a:t>: Develop a sustainable funding model for international research that includes external funding, internal funding and philanthropic gifts.</a:t>
            </a:r>
          </a:p>
          <a:p>
            <a:pPr marL="514350" indent="-514350">
              <a:spcBef>
                <a:spcPts val="1200"/>
              </a:spcBef>
              <a:buFont typeface="+mj-lt"/>
              <a:buAutoNum type="arabicParenR"/>
            </a:pPr>
            <a:r>
              <a:rPr lang="en-US" dirty="0" smtClean="0">
                <a:solidFill>
                  <a:srgbClr val="FF0000"/>
                </a:solidFill>
                <a:latin typeface="Calibri" pitchFamily="34" charset="0"/>
              </a:rPr>
              <a:t>Recruitment</a:t>
            </a:r>
            <a:r>
              <a:rPr lang="en-US" dirty="0" smtClean="0">
                <a:solidFill>
                  <a:srgbClr val="000000"/>
                </a:solidFill>
                <a:latin typeface="Calibri" pitchFamily="34" charset="0"/>
              </a:rPr>
              <a:t>:</a:t>
            </a:r>
            <a:r>
              <a:rPr lang="en-US" dirty="0" smtClean="0">
                <a:solidFill>
                  <a:srgbClr val="FF0000"/>
                </a:solidFill>
                <a:latin typeface="Calibri" pitchFamily="34" charset="0"/>
              </a:rPr>
              <a:t> </a:t>
            </a:r>
            <a:r>
              <a:rPr lang="en-US" dirty="0" smtClean="0">
                <a:latin typeface="Calibri" pitchFamily="34" charset="0"/>
              </a:rPr>
              <a:t>Recruit junior, mid-level and senior faculty with international research interests.</a:t>
            </a:r>
          </a:p>
          <a:p>
            <a:pPr marL="0" indent="0">
              <a:spcBef>
                <a:spcPts val="1200"/>
              </a:spcBef>
              <a:buNone/>
            </a:pPr>
            <a:endParaRPr lang="en-US" dirty="0" smtClean="0"/>
          </a:p>
        </p:txBody>
      </p:sp>
    </p:spTree>
    <p:extLst>
      <p:ext uri="{BB962C8B-B14F-4D97-AF65-F5344CB8AC3E}">
        <p14:creationId xmlns:p14="http://schemas.microsoft.com/office/powerpoint/2010/main" val="34336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18</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Metrics</a:t>
            </a:r>
            <a:r>
              <a:rPr lang="en-US" sz="2000" b="1" cap="all" dirty="0">
                <a:latin typeface="Calibri" panose="020F0502020204030204" pitchFamily="34" charset="0"/>
                <a:cs typeface="Helvetica" panose="020B0604020202020204" pitchFamily="34" charset="0"/>
              </a:rPr>
              <a:t> to Evaluate Performance</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3550" y="1967062"/>
            <a:ext cx="8223250" cy="2923877"/>
          </a:xfrm>
          <a:prstGeom prst="rect">
            <a:avLst/>
          </a:prstGeom>
          <a:noFill/>
        </p:spPr>
        <p:txBody>
          <a:bodyPr wrap="square" rtlCol="0">
            <a:spAutoFit/>
          </a:bodyPr>
          <a:lstStyle/>
          <a:p>
            <a:pPr marL="342900" lvl="0" indent="-342900" eaLnBrk="0" hangingPunct="0">
              <a:spcBef>
                <a:spcPct val="20000"/>
              </a:spcBef>
              <a:buFontTx/>
              <a:buChar char="•"/>
            </a:pPr>
            <a:r>
              <a:rPr lang="en-US" sz="2000" kern="0" dirty="0" err="1">
                <a:solidFill>
                  <a:srgbClr val="FF0000"/>
                </a:solidFill>
                <a:latin typeface="Calibri" pitchFamily="34" charset="0"/>
                <a:ea typeface="+mn-ea"/>
              </a:rPr>
              <a:t>Bibliometric</a:t>
            </a:r>
            <a:r>
              <a:rPr lang="en-US" sz="2000" kern="0" dirty="0">
                <a:solidFill>
                  <a:srgbClr val="FF0000"/>
                </a:solidFill>
                <a:latin typeface="Calibri" pitchFamily="34" charset="0"/>
                <a:ea typeface="+mn-ea"/>
              </a:rPr>
              <a:t> statistics </a:t>
            </a:r>
            <a:r>
              <a:rPr lang="en-US" sz="2000" kern="0" dirty="0">
                <a:solidFill>
                  <a:srgbClr val="000000"/>
                </a:solidFill>
                <a:latin typeface="Calibri" pitchFamily="34" charset="0"/>
                <a:ea typeface="+mn-ea"/>
              </a:rPr>
              <a:t>on faculty publications with international </a:t>
            </a:r>
            <a:r>
              <a:rPr lang="en-US" sz="2000" kern="0" dirty="0" smtClean="0">
                <a:solidFill>
                  <a:srgbClr val="000000"/>
                </a:solidFill>
                <a:latin typeface="Calibri" pitchFamily="34" charset="0"/>
                <a:ea typeface="+mn-ea"/>
              </a:rPr>
              <a:t>partners</a:t>
            </a:r>
            <a:endParaRPr lang="en-US" sz="2000" kern="0" dirty="0">
              <a:solidFill>
                <a:srgbClr val="000000"/>
              </a:solidFill>
              <a:latin typeface="Calibri" pitchFamily="34" charset="0"/>
              <a:ea typeface="+mn-ea"/>
            </a:endParaRPr>
          </a:p>
          <a:p>
            <a:pPr marL="342900" lvl="0" indent="-342900" eaLnBrk="0" hangingPunct="0">
              <a:spcBef>
                <a:spcPct val="20000"/>
              </a:spcBef>
              <a:buFontTx/>
              <a:buChar char="•"/>
            </a:pPr>
            <a:r>
              <a:rPr lang="en-US" sz="2000" kern="0" dirty="0">
                <a:solidFill>
                  <a:srgbClr val="FF0000"/>
                </a:solidFill>
                <a:latin typeface="Calibri" pitchFamily="34" charset="0"/>
                <a:ea typeface="+mn-ea"/>
              </a:rPr>
              <a:t>Patents</a:t>
            </a:r>
            <a:r>
              <a:rPr lang="en-US" sz="2000" kern="0" dirty="0">
                <a:solidFill>
                  <a:srgbClr val="000000"/>
                </a:solidFill>
                <a:latin typeface="Calibri" pitchFamily="34" charset="0"/>
                <a:ea typeface="+mn-ea"/>
              </a:rPr>
              <a:t> with international </a:t>
            </a:r>
            <a:r>
              <a:rPr lang="en-US" sz="2000" kern="0" dirty="0" smtClean="0">
                <a:solidFill>
                  <a:srgbClr val="000000"/>
                </a:solidFill>
                <a:latin typeface="Calibri" pitchFamily="34" charset="0"/>
                <a:ea typeface="+mn-ea"/>
              </a:rPr>
              <a:t>partners</a:t>
            </a:r>
            <a:endParaRPr lang="en-US" sz="2000" kern="0" dirty="0">
              <a:solidFill>
                <a:srgbClr val="000000"/>
              </a:solidFill>
              <a:latin typeface="Calibri" pitchFamily="34" charset="0"/>
              <a:ea typeface="+mn-ea"/>
            </a:endParaRPr>
          </a:p>
          <a:p>
            <a:pPr marL="342900" lvl="0" indent="-342900" eaLnBrk="0" hangingPunct="0">
              <a:spcBef>
                <a:spcPct val="20000"/>
              </a:spcBef>
              <a:buFontTx/>
              <a:buChar char="•"/>
            </a:pPr>
            <a:r>
              <a:rPr lang="en-US" sz="2000" kern="0" dirty="0">
                <a:latin typeface="Calibri" pitchFamily="34" charset="0"/>
                <a:ea typeface="+mn-ea"/>
              </a:rPr>
              <a:t>Research </a:t>
            </a:r>
            <a:r>
              <a:rPr lang="en-US" sz="2000" kern="0" dirty="0">
                <a:solidFill>
                  <a:srgbClr val="FF0000"/>
                </a:solidFill>
                <a:latin typeface="Calibri" pitchFamily="34" charset="0"/>
                <a:ea typeface="+mn-ea"/>
              </a:rPr>
              <a:t>awards by U.S. funders </a:t>
            </a:r>
            <a:r>
              <a:rPr lang="en-US" sz="2000" kern="0" dirty="0">
                <a:solidFill>
                  <a:srgbClr val="000000"/>
                </a:solidFill>
                <a:latin typeface="Calibri" pitchFamily="34" charset="0"/>
                <a:ea typeface="+mn-ea"/>
              </a:rPr>
              <a:t>for international </a:t>
            </a:r>
            <a:r>
              <a:rPr lang="en-US" sz="2000" kern="0" dirty="0" smtClean="0">
                <a:solidFill>
                  <a:srgbClr val="000000"/>
                </a:solidFill>
                <a:latin typeface="Calibri" pitchFamily="34" charset="0"/>
                <a:ea typeface="+mn-ea"/>
              </a:rPr>
              <a:t>research</a:t>
            </a:r>
            <a:endParaRPr lang="en-US" sz="2000" kern="0" dirty="0">
              <a:solidFill>
                <a:srgbClr val="000000"/>
              </a:solidFill>
              <a:latin typeface="Calibri" pitchFamily="34" charset="0"/>
              <a:ea typeface="+mn-ea"/>
            </a:endParaRPr>
          </a:p>
          <a:p>
            <a:pPr marL="342900" lvl="0" indent="-342900" eaLnBrk="0" hangingPunct="0">
              <a:spcBef>
                <a:spcPct val="20000"/>
              </a:spcBef>
              <a:buFontTx/>
              <a:buChar char="•"/>
            </a:pPr>
            <a:r>
              <a:rPr lang="en-US" sz="2000" kern="0" dirty="0">
                <a:solidFill>
                  <a:srgbClr val="000000"/>
                </a:solidFill>
                <a:latin typeface="Calibri" pitchFamily="34" charset="0"/>
                <a:ea typeface="+mn-ea"/>
              </a:rPr>
              <a:t>Research</a:t>
            </a:r>
            <a:r>
              <a:rPr lang="en-US" sz="2000" kern="0" dirty="0">
                <a:solidFill>
                  <a:srgbClr val="FF0000"/>
                </a:solidFill>
                <a:latin typeface="Calibri" pitchFamily="34" charset="0"/>
                <a:ea typeface="+mn-ea"/>
              </a:rPr>
              <a:t> awards by international funders </a:t>
            </a:r>
            <a:r>
              <a:rPr lang="en-US" sz="2000" kern="0" dirty="0">
                <a:solidFill>
                  <a:srgbClr val="000000"/>
                </a:solidFill>
                <a:latin typeface="Calibri" pitchFamily="34" charset="0"/>
                <a:ea typeface="+mn-ea"/>
              </a:rPr>
              <a:t>for international </a:t>
            </a:r>
            <a:r>
              <a:rPr lang="en-US" sz="2000" kern="0" dirty="0" smtClean="0">
                <a:solidFill>
                  <a:srgbClr val="000000"/>
                </a:solidFill>
                <a:latin typeface="Calibri" pitchFamily="34" charset="0"/>
                <a:ea typeface="+mn-ea"/>
              </a:rPr>
              <a:t>research</a:t>
            </a:r>
            <a:endParaRPr lang="en-US" sz="2000" kern="0" dirty="0">
              <a:solidFill>
                <a:srgbClr val="000000"/>
              </a:solidFill>
              <a:latin typeface="Calibri" pitchFamily="34" charset="0"/>
              <a:ea typeface="+mn-ea"/>
            </a:endParaRPr>
          </a:p>
          <a:p>
            <a:pPr marL="342900" lvl="0" indent="-342900" eaLnBrk="0" hangingPunct="0">
              <a:spcBef>
                <a:spcPct val="20000"/>
              </a:spcBef>
              <a:buFontTx/>
              <a:buChar char="•"/>
            </a:pPr>
            <a:r>
              <a:rPr lang="en-US" sz="2000" kern="0" dirty="0">
                <a:solidFill>
                  <a:srgbClr val="FF0000"/>
                </a:solidFill>
                <a:latin typeface="Calibri" pitchFamily="34" charset="0"/>
                <a:ea typeface="+mn-ea"/>
              </a:rPr>
              <a:t>Student support </a:t>
            </a:r>
            <a:r>
              <a:rPr lang="en-US" sz="2000" kern="0" dirty="0">
                <a:solidFill>
                  <a:srgbClr val="000000"/>
                </a:solidFill>
                <a:latin typeface="Calibri" pitchFamily="34" charset="0"/>
                <a:ea typeface="+mn-ea"/>
              </a:rPr>
              <a:t>and/or field trips associated with international research </a:t>
            </a:r>
            <a:r>
              <a:rPr lang="en-US" sz="2000" kern="0" dirty="0" smtClean="0">
                <a:solidFill>
                  <a:srgbClr val="000000"/>
                </a:solidFill>
                <a:latin typeface="Calibri" pitchFamily="34" charset="0"/>
                <a:ea typeface="+mn-ea"/>
              </a:rPr>
              <a:t>projects</a:t>
            </a:r>
            <a:endParaRPr lang="en-US" sz="2000" kern="0" dirty="0">
              <a:solidFill>
                <a:srgbClr val="000000"/>
              </a:solidFill>
              <a:latin typeface="Calibri" pitchFamily="34" charset="0"/>
              <a:ea typeface="+mn-ea"/>
            </a:endParaRPr>
          </a:p>
          <a:p>
            <a:pPr marL="342900" lvl="0" indent="-342900" eaLnBrk="0" hangingPunct="0">
              <a:spcBef>
                <a:spcPct val="20000"/>
              </a:spcBef>
              <a:buFontTx/>
              <a:buChar char="•"/>
            </a:pPr>
            <a:r>
              <a:rPr lang="en-US" sz="2000" kern="0" dirty="0">
                <a:solidFill>
                  <a:srgbClr val="000000"/>
                </a:solidFill>
                <a:latin typeface="Calibri" pitchFamily="34" charset="0"/>
                <a:ea typeface="+mn-ea"/>
              </a:rPr>
              <a:t>Awardees of international seed and other </a:t>
            </a:r>
            <a:r>
              <a:rPr lang="en-US" sz="2000" kern="0" dirty="0">
                <a:solidFill>
                  <a:srgbClr val="FF0000"/>
                </a:solidFill>
                <a:latin typeface="Calibri" pitchFamily="34" charset="0"/>
                <a:ea typeface="+mn-ea"/>
              </a:rPr>
              <a:t>grants by the University </a:t>
            </a:r>
          </a:p>
          <a:p>
            <a:pPr marL="342900" lvl="0" indent="-342900" eaLnBrk="0" hangingPunct="0">
              <a:spcBef>
                <a:spcPct val="20000"/>
              </a:spcBef>
              <a:buFontTx/>
              <a:buChar char="•"/>
            </a:pPr>
            <a:r>
              <a:rPr lang="en-US" sz="2000" kern="0" dirty="0">
                <a:solidFill>
                  <a:srgbClr val="FF0000"/>
                </a:solidFill>
                <a:latin typeface="Calibri" pitchFamily="34" charset="0"/>
                <a:ea typeface="+mn-ea"/>
              </a:rPr>
              <a:t>New strategic alliances </a:t>
            </a:r>
            <a:r>
              <a:rPr lang="en-US" sz="2000" kern="0" dirty="0">
                <a:solidFill>
                  <a:srgbClr val="000000"/>
                </a:solidFill>
                <a:latin typeface="Calibri" pitchFamily="34" charset="0"/>
                <a:ea typeface="+mn-ea"/>
              </a:rPr>
              <a:t>formed</a:t>
            </a: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52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Personal reflection</a:t>
            </a:r>
            <a:endParaRPr lang="en-US" dirty="0"/>
          </a:p>
        </p:txBody>
      </p:sp>
      <p:sp>
        <p:nvSpPr>
          <p:cNvPr id="4" name="Slide Number Placeholder 3"/>
          <p:cNvSpPr>
            <a:spLocks noGrp="1"/>
          </p:cNvSpPr>
          <p:nvPr>
            <p:ph type="sldNum" sz="quarter" idx="12"/>
          </p:nvPr>
        </p:nvSpPr>
        <p:spPr/>
        <p:txBody>
          <a:bodyPr/>
          <a:lstStyle/>
          <a:p>
            <a:fld id="{88DCF378-FB29-434E-BC69-DD09DA4B7D71}" type="slidenum">
              <a:rPr lang="en-US" smtClean="0"/>
              <a:pPr/>
              <a:t>19</a:t>
            </a:fld>
            <a:endParaRPr lang="en-US" dirty="0"/>
          </a:p>
        </p:txBody>
      </p:sp>
    </p:spTree>
    <p:extLst>
      <p:ext uri="{BB962C8B-B14F-4D97-AF65-F5344CB8AC3E}">
        <p14:creationId xmlns:p14="http://schemas.microsoft.com/office/powerpoint/2010/main" val="224303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Review the VP International Research Committee Recommendations – </a:t>
            </a:r>
            <a:r>
              <a:rPr lang="en-US" dirty="0" err="1" smtClean="0"/>
              <a:t>townhall</a:t>
            </a:r>
            <a:r>
              <a:rPr lang="en-US" dirty="0" smtClean="0"/>
              <a:t> meeting, June, 2014</a:t>
            </a:r>
          </a:p>
          <a:p>
            <a:endParaRPr lang="en-US" dirty="0" smtClean="0"/>
          </a:p>
          <a:p>
            <a:r>
              <a:rPr lang="en-US" dirty="0" smtClean="0"/>
              <a:t>Present some personal perspectives on International research</a:t>
            </a:r>
            <a:endParaRPr lang="en-US" dirty="0"/>
          </a:p>
        </p:txBody>
      </p:sp>
      <p:sp>
        <p:nvSpPr>
          <p:cNvPr id="4" name="Slide Number Placeholder 3"/>
          <p:cNvSpPr>
            <a:spLocks noGrp="1"/>
          </p:cNvSpPr>
          <p:nvPr>
            <p:ph type="sldNum" sz="quarter" idx="12"/>
          </p:nvPr>
        </p:nvSpPr>
        <p:spPr/>
        <p:txBody>
          <a:bodyPr/>
          <a:lstStyle/>
          <a:p>
            <a:fld id="{88DCF378-FB29-434E-BC69-DD09DA4B7D71}" type="slidenum">
              <a:rPr lang="en-US" smtClean="0"/>
              <a:pPr/>
              <a:t>2</a:t>
            </a:fld>
            <a:endParaRPr lang="en-US" dirty="0"/>
          </a:p>
        </p:txBody>
      </p:sp>
    </p:spTree>
    <p:extLst>
      <p:ext uri="{BB962C8B-B14F-4D97-AF65-F5344CB8AC3E}">
        <p14:creationId xmlns:p14="http://schemas.microsoft.com/office/powerpoint/2010/main" val="53494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8DCF378-FB29-434E-BC69-DD09DA4B7D71}"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0" y="228600"/>
            <a:ext cx="9144000" cy="5808078"/>
          </a:xfrm>
          <a:prstGeom prst="rect">
            <a:avLst/>
          </a:prstGeom>
          <a:ln>
            <a:noFill/>
          </a:ln>
        </p:spPr>
      </p:pic>
      <p:sp>
        <p:nvSpPr>
          <p:cNvPr id="6" name="TextBox 5"/>
          <p:cNvSpPr txBox="1"/>
          <p:nvPr/>
        </p:nvSpPr>
        <p:spPr>
          <a:xfrm>
            <a:off x="1415876" y="6108700"/>
            <a:ext cx="5746924"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1. Research and Discovery,  2. Teaching and Learning,  3.  Outreach and Public Service </a:t>
            </a:r>
          </a:p>
        </p:txBody>
      </p:sp>
      <p:cxnSp>
        <p:nvCxnSpPr>
          <p:cNvPr id="8" name="Straight Connector 7"/>
          <p:cNvCxnSpPr/>
          <p:nvPr/>
        </p:nvCxnSpPr>
        <p:spPr>
          <a:xfrm>
            <a:off x="5029200" y="5422900"/>
            <a:ext cx="3657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47800" y="5651500"/>
            <a:ext cx="3276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39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00400" y="800100"/>
            <a:ext cx="5715000" cy="2324100"/>
          </a:xfrm>
          <a:prstGeom prst="rect">
            <a:avLst/>
          </a:prstGeom>
        </p:spPr>
      </p:pic>
      <p:sp>
        <p:nvSpPr>
          <p:cNvPr id="6" name="Rectangle 5"/>
          <p:cNvSpPr/>
          <p:nvPr/>
        </p:nvSpPr>
        <p:spPr>
          <a:xfrm>
            <a:off x="457200" y="6477000"/>
            <a:ext cx="9144000" cy="307777"/>
          </a:xfrm>
          <a:prstGeom prst="rect">
            <a:avLst/>
          </a:prstGeom>
        </p:spPr>
        <p:txBody>
          <a:bodyPr wrap="square">
            <a:spAutoFit/>
          </a:bodyPr>
          <a:lstStyle/>
          <a:p>
            <a:r>
              <a:rPr lang="en-US" sz="1400" dirty="0" smtClean="0"/>
              <a:t>https://ia700408.us.archive.org/18/items/scienceendlessfr00unit/scienceendlessfr00unit.pdf</a:t>
            </a:r>
            <a:endParaRPr lang="en-US" sz="1400" dirty="0"/>
          </a:p>
        </p:txBody>
      </p:sp>
      <p:pic>
        <p:nvPicPr>
          <p:cNvPr id="7" name="Picture 6"/>
          <p:cNvPicPr>
            <a:picLocks noChangeAspect="1"/>
          </p:cNvPicPr>
          <p:nvPr/>
        </p:nvPicPr>
        <p:blipFill>
          <a:blip r:embed="rId3"/>
          <a:stretch>
            <a:fillRect/>
          </a:stretch>
        </p:blipFill>
        <p:spPr>
          <a:xfrm>
            <a:off x="685800" y="762000"/>
            <a:ext cx="1929785" cy="2362200"/>
          </a:xfrm>
          <a:prstGeom prst="rect">
            <a:avLst/>
          </a:prstGeom>
        </p:spPr>
      </p:pic>
      <p:sp>
        <p:nvSpPr>
          <p:cNvPr id="2" name="TextBox 1"/>
          <p:cNvSpPr txBox="1"/>
          <p:nvPr/>
        </p:nvSpPr>
        <p:spPr>
          <a:xfrm>
            <a:off x="1143000" y="228600"/>
            <a:ext cx="6786270" cy="369332"/>
          </a:xfrm>
          <a:prstGeom prst="rect">
            <a:avLst/>
          </a:prstGeom>
          <a:noFill/>
        </p:spPr>
        <p:txBody>
          <a:bodyPr wrap="none" rtlCol="0">
            <a:spAutoFit/>
          </a:bodyPr>
          <a:lstStyle/>
          <a:p>
            <a:r>
              <a:rPr lang="en-US" dirty="0" smtClean="0">
                <a:latin typeface="Helvetica" panose="020B0604020202020204" pitchFamily="34" charset="0"/>
                <a:cs typeface="Helvetica" panose="020B0604020202020204" pitchFamily="34" charset="0"/>
              </a:rPr>
              <a:t>ESTABLISHMENT OF THE NATIONAL SCIENCE FOUNDATION </a:t>
            </a:r>
          </a:p>
        </p:txBody>
      </p:sp>
      <p:pic>
        <p:nvPicPr>
          <p:cNvPr id="9" name="Picture 8"/>
          <p:cNvPicPr>
            <a:picLocks noChangeAspect="1"/>
          </p:cNvPicPr>
          <p:nvPr/>
        </p:nvPicPr>
        <p:blipFill>
          <a:blip r:embed="rId4"/>
          <a:stretch>
            <a:fillRect/>
          </a:stretch>
        </p:blipFill>
        <p:spPr>
          <a:xfrm>
            <a:off x="990600" y="3733800"/>
            <a:ext cx="3428840" cy="2621403"/>
          </a:xfrm>
          <a:prstGeom prst="rect">
            <a:avLst/>
          </a:prstGeom>
        </p:spPr>
      </p:pic>
      <p:pic>
        <p:nvPicPr>
          <p:cNvPr id="17" name="Picture 16"/>
          <p:cNvPicPr>
            <a:picLocks noChangeAspect="1"/>
          </p:cNvPicPr>
          <p:nvPr/>
        </p:nvPicPr>
        <p:blipFill>
          <a:blip r:embed="rId5"/>
          <a:stretch>
            <a:fillRect/>
          </a:stretch>
        </p:blipFill>
        <p:spPr>
          <a:xfrm>
            <a:off x="5410200" y="3993003"/>
            <a:ext cx="2578100" cy="435157"/>
          </a:xfrm>
          <a:prstGeom prst="rect">
            <a:avLst/>
          </a:prstGeom>
        </p:spPr>
      </p:pic>
      <p:pic>
        <p:nvPicPr>
          <p:cNvPr id="18" name="Picture 17"/>
          <p:cNvPicPr>
            <a:picLocks noChangeAspect="1"/>
          </p:cNvPicPr>
          <p:nvPr/>
        </p:nvPicPr>
        <p:blipFill>
          <a:blip r:embed="rId6"/>
          <a:stretch>
            <a:fillRect/>
          </a:stretch>
        </p:blipFill>
        <p:spPr>
          <a:xfrm>
            <a:off x="4901231" y="4831203"/>
            <a:ext cx="3709369" cy="1587998"/>
          </a:xfrm>
          <a:prstGeom prst="rect">
            <a:avLst/>
          </a:prstGeom>
        </p:spPr>
      </p:pic>
      <p:sp>
        <p:nvSpPr>
          <p:cNvPr id="20" name="Rectangle 19"/>
          <p:cNvSpPr/>
          <p:nvPr/>
        </p:nvSpPr>
        <p:spPr>
          <a:xfrm>
            <a:off x="990600" y="5212203"/>
            <a:ext cx="3429000" cy="114300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876800" y="5593203"/>
            <a:ext cx="3733800" cy="76200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33400" y="3091190"/>
            <a:ext cx="6965600" cy="430887"/>
          </a:xfrm>
          <a:prstGeom prst="rect">
            <a:avLst/>
          </a:prstGeom>
          <a:noFill/>
        </p:spPr>
        <p:txBody>
          <a:bodyPr wrap="none" rtlCol="0">
            <a:spAutoFit/>
          </a:bodyPr>
          <a:lstStyle/>
          <a:p>
            <a:r>
              <a:rPr lang="en-US" sz="1100" dirty="0" err="1" smtClean="0">
                <a:latin typeface="Helvetica" panose="020B0604020202020204" pitchFamily="34" charset="0"/>
                <a:cs typeface="Helvetica" panose="020B0604020202020204" pitchFamily="34" charset="0"/>
              </a:rPr>
              <a:t>Vannevar</a:t>
            </a:r>
            <a:r>
              <a:rPr lang="en-US" sz="1100" dirty="0" smtClean="0">
                <a:latin typeface="Helvetica" panose="020B0604020202020204" pitchFamily="34" charset="0"/>
                <a:cs typeface="Helvetica" panose="020B0604020202020204" pitchFamily="34" charset="0"/>
              </a:rPr>
              <a:t> Bush, 1944 – argued that basic research would have to be strengthened by the use of public funds</a:t>
            </a:r>
          </a:p>
          <a:p>
            <a:r>
              <a:rPr lang="en-US" sz="1100" dirty="0" smtClean="0">
                <a:latin typeface="Helvetica" panose="020B0604020202020204" pitchFamily="34" charset="0"/>
                <a:cs typeface="Helvetica" panose="020B0604020202020204" pitchFamily="34" charset="0"/>
              </a:rPr>
              <a:t>Congress passed the NSF Act of 1950 establishing NSF </a:t>
            </a:r>
          </a:p>
        </p:txBody>
      </p:sp>
    </p:spTree>
    <p:extLst>
      <p:ext uri="{BB962C8B-B14F-4D97-AF65-F5344CB8AC3E}">
        <p14:creationId xmlns:p14="http://schemas.microsoft.com/office/powerpoint/2010/main" val="13251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 of randd.jpg"/>
          <p:cNvPicPr>
            <a:picLocks noChangeAspect="1"/>
          </p:cNvPicPr>
          <p:nvPr/>
        </p:nvPicPr>
        <p:blipFill>
          <a:blip r:embed="rId2" cstate="print"/>
          <a:stretch>
            <a:fillRect/>
          </a:stretch>
        </p:blipFill>
        <p:spPr>
          <a:xfrm>
            <a:off x="1255014" y="326950"/>
            <a:ext cx="6769452" cy="5973046"/>
          </a:xfrm>
          <a:prstGeom prst="rect">
            <a:avLst/>
          </a:prstGeom>
        </p:spPr>
      </p:pic>
    </p:spTree>
    <p:extLst>
      <p:ext uri="{BB962C8B-B14F-4D97-AF65-F5344CB8AC3E}">
        <p14:creationId xmlns:p14="http://schemas.microsoft.com/office/powerpoint/2010/main" val="3001249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cstate="print"/>
          <a:srcRect l="-6636" t="-4527" r="-6636" b="-13585"/>
          <a:stretch>
            <a:fillRect/>
          </a:stretch>
        </p:blipFill>
        <p:spPr bwMode="auto">
          <a:xfrm>
            <a:off x="1452565" y="1189039"/>
            <a:ext cx="6238875" cy="4765675"/>
          </a:xfrm>
          <a:prstGeom prst="rect">
            <a:avLst/>
          </a:prstGeom>
          <a:solidFill>
            <a:schemeClr val="bg1"/>
          </a:solidFill>
          <a:ln w="12700">
            <a:solidFill>
              <a:srgbClr val="7F7F7F"/>
            </a:solidFill>
            <a:miter lim="800000"/>
            <a:headEnd/>
            <a:tailEnd/>
          </a:ln>
        </p:spPr>
      </p:pic>
      <p:sp>
        <p:nvSpPr>
          <p:cNvPr id="2051" name="Title 1"/>
          <p:cNvSpPr>
            <a:spLocks noGrp="1"/>
          </p:cNvSpPr>
          <p:nvPr>
            <p:ph type="ctrTitle"/>
          </p:nvPr>
        </p:nvSpPr>
        <p:spPr bwMode="auto">
          <a:xfrm>
            <a:off x="457200" y="76201"/>
            <a:ext cx="8229600" cy="1470025"/>
          </a:xfrm>
          <a:noFill/>
          <a:ln>
            <a:miter lim="800000"/>
            <a:headEnd/>
            <a:tailEnd/>
          </a:ln>
        </p:spPr>
        <p:txBody>
          <a:bodyPr vert="horz" wrap="square" tIns="45720" bIns="45720" numCol="1" anchor="t" anchorCtr="0" compatLnSpc="1">
            <a:prstTxWarp prst="textNoShape">
              <a:avLst/>
            </a:prstTxWarp>
          </a:bodyPr>
          <a:lstStyle/>
          <a:p>
            <a:r>
              <a:rPr lang="en-US" dirty="0" smtClean="0">
                <a:latin typeface="Arial" charset="0"/>
                <a:ea typeface="ＭＳ Ｐゴシック" pitchFamily="1" charset="-128"/>
                <a:cs typeface="Arial" charset="0"/>
              </a:rPr>
              <a:t>R&amp;D expenditures for United States, EU, and 10 </a:t>
            </a:r>
            <a:br>
              <a:rPr lang="en-US" dirty="0" smtClean="0">
                <a:latin typeface="Arial" charset="0"/>
                <a:ea typeface="ＭＳ Ｐゴシック" pitchFamily="1" charset="-128"/>
                <a:cs typeface="Arial" charset="0"/>
              </a:rPr>
            </a:br>
            <a:r>
              <a:rPr lang="en-US" dirty="0" smtClean="0">
                <a:latin typeface="Arial" charset="0"/>
                <a:ea typeface="ＭＳ Ｐゴシック" pitchFamily="1" charset="-128"/>
                <a:cs typeface="Arial" charset="0"/>
              </a:rPr>
              <a:t>Asian economies: 1996–2009</a:t>
            </a:r>
          </a:p>
        </p:txBody>
      </p:sp>
      <p:sp>
        <p:nvSpPr>
          <p:cNvPr id="2052" name="Text Placeholder 8"/>
          <p:cNvSpPr>
            <a:spLocks noGrp="1"/>
          </p:cNvSpPr>
          <p:nvPr>
            <p:ph type="body" sz="quarter" idx="10"/>
          </p:nvPr>
        </p:nvSpPr>
        <p:spPr bwMode="auto">
          <a:xfrm>
            <a:off x="1752600" y="5486400"/>
            <a:ext cx="5638800" cy="381000"/>
          </a:xfrm>
          <a:noFill/>
          <a:ln>
            <a:miter lim="800000"/>
            <a:headEnd/>
            <a:tailEnd/>
          </a:ln>
        </p:spPr>
        <p:txBody>
          <a:bodyPr wrap="square" tIns="45720" bIns="45720" numCol="1" anchor="t" anchorCtr="0" compatLnSpc="1">
            <a:prstTxWarp prst="textNoShape">
              <a:avLst/>
            </a:prstTxWarp>
            <a:noAutofit/>
          </a:bodyPr>
          <a:lstStyle/>
          <a:p>
            <a:r>
              <a:rPr lang="en-US" dirty="0" smtClean="0">
                <a:ea typeface="ＭＳ Ｐゴシック" pitchFamily="1" charset="-128"/>
              </a:rPr>
              <a:t>Asia-10 = China, India, Indonesia, Japan, Malaysia, Philippines, Singapore, South Korea, Taiwan, Thailand; EU = European Union</a:t>
            </a:r>
          </a:p>
          <a:p>
            <a:endParaRPr lang="en-US" dirty="0" smtClean="0">
              <a:ea typeface="ＭＳ Ｐゴシック" pitchFamily="1" charset="-128"/>
            </a:endParaRPr>
          </a:p>
        </p:txBody>
      </p:sp>
      <p:sp>
        <p:nvSpPr>
          <p:cNvPr id="5" name="TextBox 4"/>
          <p:cNvSpPr txBox="1"/>
          <p:nvPr/>
        </p:nvSpPr>
        <p:spPr>
          <a:xfrm>
            <a:off x="1143000" y="6172200"/>
            <a:ext cx="7086600" cy="369332"/>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ea typeface="+mn-ea"/>
              </a:rPr>
              <a:t>Source: National Science Board, Science and Engineering Indicators 2012</a:t>
            </a:r>
            <a:endParaRPr lang="en-US" dirty="0">
              <a:solidFill>
                <a:prstClr val="black"/>
              </a:solidFill>
              <a:latin typeface="Calibri"/>
              <a:ea typeface="+mn-ea"/>
            </a:endParaRPr>
          </a:p>
        </p:txBody>
      </p:sp>
    </p:spTree>
    <p:extLst>
      <p:ext uri="{BB962C8B-B14F-4D97-AF65-F5344CB8AC3E}">
        <p14:creationId xmlns:p14="http://schemas.microsoft.com/office/powerpoint/2010/main" val="3184175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Goals</a:t>
            </a:r>
            <a:endParaRPr lang="en-US" dirty="0"/>
          </a:p>
        </p:txBody>
      </p:sp>
      <p:sp>
        <p:nvSpPr>
          <p:cNvPr id="3" name="Content Placeholder 2"/>
          <p:cNvSpPr>
            <a:spLocks noGrp="1"/>
          </p:cNvSpPr>
          <p:nvPr>
            <p:ph idx="1"/>
          </p:nvPr>
        </p:nvSpPr>
        <p:spPr/>
        <p:txBody>
          <a:bodyPr/>
          <a:lstStyle/>
          <a:p>
            <a:r>
              <a:rPr lang="en-US" dirty="0" smtClean="0"/>
              <a:t>China – seeks to increase R&amp;D to 2.5% of GDP by 2020</a:t>
            </a:r>
          </a:p>
          <a:p>
            <a:r>
              <a:rPr lang="en-US" dirty="0" smtClean="0"/>
              <a:t>Brazil: 2.5% by 2022</a:t>
            </a:r>
          </a:p>
          <a:p>
            <a:r>
              <a:rPr lang="en-US" dirty="0" smtClean="0"/>
              <a:t>South Korea: 5% by 2022</a:t>
            </a:r>
          </a:p>
          <a:p>
            <a:r>
              <a:rPr lang="en-US" dirty="0" smtClean="0"/>
              <a:t>EU: Lisbon goal of 3%</a:t>
            </a:r>
          </a:p>
          <a:p>
            <a:r>
              <a:rPr lang="en-US" dirty="0" smtClean="0"/>
              <a:t>USA: goal of 3%</a:t>
            </a:r>
          </a:p>
          <a:p>
            <a:r>
              <a:rPr lang="en-US" dirty="0" smtClean="0"/>
              <a:t>Japan: well above 3%</a:t>
            </a:r>
          </a:p>
          <a:p>
            <a:endParaRPr lang="en-US" dirty="0"/>
          </a:p>
        </p:txBody>
      </p:sp>
    </p:spTree>
    <p:extLst>
      <p:ext uri="{BB962C8B-B14F-4D97-AF65-F5344CB8AC3E}">
        <p14:creationId xmlns:p14="http://schemas.microsoft.com/office/powerpoint/2010/main" val="713776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Proportion of Global Publications, by Country</a:t>
            </a:r>
            <a:endParaRPr lang="en-US" dirty="0"/>
          </a:p>
        </p:txBody>
      </p:sp>
      <p:pic>
        <p:nvPicPr>
          <p:cNvPr id="6" name="Picture 5"/>
          <p:cNvPicPr>
            <a:picLocks noChangeAspect="1"/>
          </p:cNvPicPr>
          <p:nvPr/>
        </p:nvPicPr>
        <p:blipFill>
          <a:blip r:embed="rId2"/>
          <a:stretch>
            <a:fillRect/>
          </a:stretch>
        </p:blipFill>
        <p:spPr>
          <a:xfrm>
            <a:off x="21938" y="1609099"/>
            <a:ext cx="7416800" cy="4673600"/>
          </a:xfrm>
          <a:prstGeom prst="rect">
            <a:avLst/>
          </a:prstGeom>
        </p:spPr>
      </p:pic>
      <p:pic>
        <p:nvPicPr>
          <p:cNvPr id="7" name="Picture 6"/>
          <p:cNvPicPr>
            <a:picLocks noChangeAspect="1"/>
          </p:cNvPicPr>
          <p:nvPr/>
        </p:nvPicPr>
        <p:blipFill>
          <a:blip r:embed="rId3"/>
          <a:stretch>
            <a:fillRect/>
          </a:stretch>
        </p:blipFill>
        <p:spPr>
          <a:xfrm>
            <a:off x="7161628" y="2531169"/>
            <a:ext cx="2750204" cy="3077255"/>
          </a:xfrm>
          <a:prstGeom prst="rect">
            <a:avLst/>
          </a:prstGeom>
        </p:spPr>
      </p:pic>
      <p:sp>
        <p:nvSpPr>
          <p:cNvPr id="8" name="TextBox 7"/>
          <p:cNvSpPr txBox="1"/>
          <p:nvPr/>
        </p:nvSpPr>
        <p:spPr>
          <a:xfrm>
            <a:off x="4648200" y="6416737"/>
            <a:ext cx="3711272" cy="369332"/>
          </a:xfrm>
          <a:prstGeom prst="rect">
            <a:avLst/>
          </a:prstGeom>
          <a:noFill/>
        </p:spPr>
        <p:txBody>
          <a:bodyPr wrap="none" rtlCol="0">
            <a:spAutoFit/>
          </a:bodyPr>
          <a:lstStyle/>
          <a:p>
            <a:r>
              <a:rPr lang="en-US" dirty="0" smtClean="0"/>
              <a:t>Source: Elsevier Scopus, Royal Society</a:t>
            </a:r>
            <a:endParaRPr lang="en-US" dirty="0"/>
          </a:p>
        </p:txBody>
      </p:sp>
    </p:spTree>
    <p:extLst>
      <p:ext uri="{BB962C8B-B14F-4D97-AF65-F5344CB8AC3E}">
        <p14:creationId xmlns:p14="http://schemas.microsoft.com/office/powerpoint/2010/main" val="910755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428" y="-173722"/>
            <a:ext cx="8654143" cy="1470025"/>
          </a:xfrm>
        </p:spPr>
        <p:txBody>
          <a:bodyPr>
            <a:normAutofit/>
          </a:bodyPr>
          <a:lstStyle/>
          <a:p>
            <a:r>
              <a:rPr lang="en-US" sz="3600" dirty="0" smtClean="0"/>
              <a:t>Internationally Collaborative Papers (2008)</a:t>
            </a:r>
            <a:endParaRPr lang="en-US" sz="36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053613"/>
            <a:ext cx="9144000" cy="5665173"/>
          </a:xfrm>
          <a:prstGeom prst="rect">
            <a:avLst/>
          </a:prstGeom>
        </p:spPr>
      </p:pic>
      <p:sp>
        <p:nvSpPr>
          <p:cNvPr id="5" name="TextBox 4"/>
          <p:cNvSpPr txBox="1"/>
          <p:nvPr/>
        </p:nvSpPr>
        <p:spPr>
          <a:xfrm>
            <a:off x="4154714" y="1448191"/>
            <a:ext cx="2099290" cy="369332"/>
          </a:xfrm>
          <a:prstGeom prst="rect">
            <a:avLst/>
          </a:prstGeom>
          <a:noFill/>
        </p:spPr>
        <p:txBody>
          <a:bodyPr wrap="none" rtlCol="0">
            <a:spAutoFit/>
          </a:bodyPr>
          <a:lstStyle/>
          <a:p>
            <a:r>
              <a:rPr lang="en-US" dirty="0" smtClean="0"/>
              <a:t>United States (2008)</a:t>
            </a:r>
            <a:endParaRPr lang="en-US" dirty="0"/>
          </a:p>
        </p:txBody>
      </p:sp>
      <p:sp>
        <p:nvSpPr>
          <p:cNvPr id="6" name="TextBox 5"/>
          <p:cNvSpPr txBox="1"/>
          <p:nvPr/>
        </p:nvSpPr>
        <p:spPr>
          <a:xfrm>
            <a:off x="1930400" y="4376448"/>
            <a:ext cx="713845" cy="369332"/>
          </a:xfrm>
          <a:prstGeom prst="rect">
            <a:avLst/>
          </a:prstGeom>
          <a:noFill/>
        </p:spPr>
        <p:txBody>
          <a:bodyPr wrap="none" rtlCol="0">
            <a:spAutoFit/>
          </a:bodyPr>
          <a:lstStyle/>
          <a:p>
            <a:r>
              <a:rPr lang="en-US" dirty="0" smtClean="0"/>
              <a:t>China</a:t>
            </a:r>
            <a:endParaRPr lang="en-US" dirty="0"/>
          </a:p>
        </p:txBody>
      </p:sp>
      <p:sp>
        <p:nvSpPr>
          <p:cNvPr id="7" name="TextBox 6"/>
          <p:cNvSpPr txBox="1"/>
          <p:nvPr/>
        </p:nvSpPr>
        <p:spPr>
          <a:xfrm>
            <a:off x="3327399" y="4677228"/>
            <a:ext cx="721960" cy="369332"/>
          </a:xfrm>
          <a:prstGeom prst="rect">
            <a:avLst/>
          </a:prstGeom>
          <a:noFill/>
        </p:spPr>
        <p:txBody>
          <a:bodyPr wrap="none" rtlCol="0">
            <a:spAutoFit/>
          </a:bodyPr>
          <a:lstStyle/>
          <a:p>
            <a:r>
              <a:rPr lang="en-US" dirty="0" smtClean="0"/>
              <a:t>Japan</a:t>
            </a:r>
            <a:endParaRPr lang="en-US" dirty="0"/>
          </a:p>
        </p:txBody>
      </p:sp>
      <p:sp>
        <p:nvSpPr>
          <p:cNvPr id="8" name="TextBox 7"/>
          <p:cNvSpPr txBox="1"/>
          <p:nvPr/>
        </p:nvSpPr>
        <p:spPr>
          <a:xfrm>
            <a:off x="6654799" y="4137353"/>
            <a:ext cx="810776" cy="369332"/>
          </a:xfrm>
          <a:prstGeom prst="rect">
            <a:avLst/>
          </a:prstGeom>
          <a:noFill/>
        </p:spPr>
        <p:txBody>
          <a:bodyPr wrap="none" rtlCol="0">
            <a:spAutoFit/>
          </a:bodyPr>
          <a:lstStyle/>
          <a:p>
            <a:r>
              <a:rPr lang="en-US" dirty="0" smtClean="0"/>
              <a:t>France</a:t>
            </a:r>
            <a:endParaRPr lang="en-US" dirty="0"/>
          </a:p>
        </p:txBody>
      </p:sp>
      <p:sp>
        <p:nvSpPr>
          <p:cNvPr id="9" name="TextBox 8"/>
          <p:cNvSpPr txBox="1"/>
          <p:nvPr/>
        </p:nvSpPr>
        <p:spPr>
          <a:xfrm>
            <a:off x="6636656" y="3701534"/>
            <a:ext cx="1043876" cy="369332"/>
          </a:xfrm>
          <a:prstGeom prst="rect">
            <a:avLst/>
          </a:prstGeom>
          <a:noFill/>
        </p:spPr>
        <p:txBody>
          <a:bodyPr wrap="none" rtlCol="0">
            <a:spAutoFit/>
          </a:bodyPr>
          <a:lstStyle/>
          <a:p>
            <a:r>
              <a:rPr lang="en-US" dirty="0" smtClean="0"/>
              <a:t>Germany</a:t>
            </a:r>
            <a:endParaRPr lang="en-US" dirty="0"/>
          </a:p>
        </p:txBody>
      </p:sp>
      <p:sp>
        <p:nvSpPr>
          <p:cNvPr id="10" name="TextBox 9"/>
          <p:cNvSpPr txBox="1"/>
          <p:nvPr/>
        </p:nvSpPr>
        <p:spPr>
          <a:xfrm>
            <a:off x="5596134" y="3610819"/>
            <a:ext cx="453970" cy="369332"/>
          </a:xfrm>
          <a:prstGeom prst="rect">
            <a:avLst/>
          </a:prstGeom>
          <a:noFill/>
        </p:spPr>
        <p:txBody>
          <a:bodyPr wrap="none" rtlCol="0">
            <a:spAutoFit/>
          </a:bodyPr>
          <a:lstStyle/>
          <a:p>
            <a:r>
              <a:rPr lang="en-US" dirty="0" smtClean="0"/>
              <a:t>UK</a:t>
            </a:r>
            <a:endParaRPr lang="en-US" dirty="0"/>
          </a:p>
        </p:txBody>
      </p:sp>
      <p:sp>
        <p:nvSpPr>
          <p:cNvPr id="11" name="TextBox 10"/>
          <p:cNvSpPr txBox="1"/>
          <p:nvPr/>
        </p:nvSpPr>
        <p:spPr>
          <a:xfrm>
            <a:off x="7877630" y="4615543"/>
            <a:ext cx="1271540" cy="369332"/>
          </a:xfrm>
          <a:prstGeom prst="rect">
            <a:avLst/>
          </a:prstGeom>
          <a:noFill/>
        </p:spPr>
        <p:txBody>
          <a:bodyPr wrap="none" rtlCol="0">
            <a:spAutoFit/>
          </a:bodyPr>
          <a:lstStyle/>
          <a:p>
            <a:r>
              <a:rPr lang="en-US" dirty="0" smtClean="0"/>
              <a:t>Switzerland</a:t>
            </a:r>
            <a:endParaRPr lang="en-US" dirty="0"/>
          </a:p>
        </p:txBody>
      </p:sp>
      <p:sp>
        <p:nvSpPr>
          <p:cNvPr id="12" name="TextBox 11"/>
          <p:cNvSpPr txBox="1"/>
          <p:nvPr/>
        </p:nvSpPr>
        <p:spPr>
          <a:xfrm>
            <a:off x="6553200" y="1142079"/>
            <a:ext cx="2172390" cy="369332"/>
          </a:xfrm>
          <a:prstGeom prst="rect">
            <a:avLst/>
          </a:prstGeom>
          <a:solidFill>
            <a:schemeClr val="bg1"/>
          </a:solidFill>
        </p:spPr>
        <p:txBody>
          <a:bodyPr wrap="none" rtlCol="0">
            <a:spAutoFit/>
          </a:bodyPr>
          <a:lstStyle/>
          <a:p>
            <a:r>
              <a:rPr lang="en-US" dirty="0" smtClean="0"/>
              <a:t>Source: Royal Society</a:t>
            </a:r>
            <a:endParaRPr lang="en-US" dirty="0"/>
          </a:p>
        </p:txBody>
      </p:sp>
      <p:cxnSp>
        <p:nvCxnSpPr>
          <p:cNvPr id="16" name="Straight Arrow Connector 15"/>
          <p:cNvCxnSpPr/>
          <p:nvPr/>
        </p:nvCxnSpPr>
        <p:spPr>
          <a:xfrm flipV="1">
            <a:off x="2222297" y="1750676"/>
            <a:ext cx="1587355" cy="1793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78008" y="3442865"/>
            <a:ext cx="2099290" cy="369332"/>
          </a:xfrm>
          <a:prstGeom prst="rect">
            <a:avLst/>
          </a:prstGeom>
          <a:noFill/>
        </p:spPr>
        <p:txBody>
          <a:bodyPr wrap="none" rtlCol="0">
            <a:spAutoFit/>
          </a:bodyPr>
          <a:lstStyle/>
          <a:p>
            <a:r>
              <a:rPr lang="en-US" dirty="0" smtClean="0"/>
              <a:t>United States (1996)</a:t>
            </a:r>
            <a:endParaRPr lang="en-US" dirty="0"/>
          </a:p>
        </p:txBody>
      </p:sp>
      <p:sp>
        <p:nvSpPr>
          <p:cNvPr id="23" name="5-Point Star 22"/>
          <p:cNvSpPr/>
          <p:nvPr/>
        </p:nvSpPr>
        <p:spPr>
          <a:xfrm>
            <a:off x="2027119" y="3384840"/>
            <a:ext cx="366491" cy="25115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5-Point Star 16"/>
          <p:cNvSpPr/>
          <p:nvPr/>
        </p:nvSpPr>
        <p:spPr>
          <a:xfrm>
            <a:off x="2336398" y="5387647"/>
            <a:ext cx="366491" cy="25115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p:cNvCxnSpPr>
            <a:stCxn id="17" idx="0"/>
          </p:cNvCxnSpPr>
          <p:nvPr/>
        </p:nvCxnSpPr>
        <p:spPr>
          <a:xfrm flipH="1" flipV="1">
            <a:off x="1930400" y="4745780"/>
            <a:ext cx="589244" cy="641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543000" y="5228237"/>
            <a:ext cx="972870" cy="646331"/>
          </a:xfrm>
          <a:prstGeom prst="rect">
            <a:avLst/>
          </a:prstGeom>
          <a:noFill/>
        </p:spPr>
        <p:txBody>
          <a:bodyPr wrap="square" rtlCol="0">
            <a:spAutoFit/>
          </a:bodyPr>
          <a:lstStyle/>
          <a:p>
            <a:r>
              <a:rPr lang="en-US" dirty="0" smtClean="0"/>
              <a:t>China</a:t>
            </a:r>
          </a:p>
          <a:p>
            <a:r>
              <a:rPr lang="en-US" dirty="0" smtClean="0"/>
              <a:t>1996</a:t>
            </a:r>
            <a:endParaRPr lang="en-US" dirty="0"/>
          </a:p>
        </p:txBody>
      </p:sp>
      <p:sp>
        <p:nvSpPr>
          <p:cNvPr id="22" name="TextBox 21"/>
          <p:cNvSpPr txBox="1"/>
          <p:nvPr/>
        </p:nvSpPr>
        <p:spPr>
          <a:xfrm>
            <a:off x="441781" y="2079711"/>
            <a:ext cx="684803" cy="4185761"/>
          </a:xfrm>
          <a:prstGeom prst="rect">
            <a:avLst/>
          </a:prstGeom>
          <a:solidFill>
            <a:schemeClr val="bg1"/>
          </a:solidFill>
        </p:spPr>
        <p:txBody>
          <a:bodyPr wrap="none" rtlCol="0">
            <a:spAutoFit/>
          </a:bodyPr>
          <a:lstStyle/>
          <a:p>
            <a:r>
              <a:rPr lang="en-US" sz="1400" dirty="0" smtClean="0"/>
              <a:t>80,000</a:t>
            </a:r>
          </a:p>
          <a:p>
            <a:endParaRPr lang="en-US" sz="1400" dirty="0"/>
          </a:p>
          <a:p>
            <a:endParaRPr lang="en-US" sz="1400" dirty="0" smtClean="0"/>
          </a:p>
          <a:p>
            <a:endParaRPr lang="en-US" sz="1400" dirty="0"/>
          </a:p>
          <a:p>
            <a:r>
              <a:rPr lang="en-US" sz="1400" dirty="0" smtClean="0"/>
              <a:t>60,000</a:t>
            </a:r>
          </a:p>
          <a:p>
            <a:endParaRPr lang="en-US" sz="1400" dirty="0"/>
          </a:p>
          <a:p>
            <a:endParaRPr lang="en-US" sz="1400" dirty="0" smtClean="0"/>
          </a:p>
          <a:p>
            <a:endParaRPr lang="en-US" sz="1400" dirty="0"/>
          </a:p>
          <a:p>
            <a:r>
              <a:rPr lang="en-US" sz="1400" dirty="0" smtClean="0"/>
              <a:t>40,000</a:t>
            </a:r>
          </a:p>
          <a:p>
            <a:endParaRPr lang="en-US" sz="1400" dirty="0"/>
          </a:p>
          <a:p>
            <a:endParaRPr lang="en-US" sz="1400" dirty="0" smtClean="0"/>
          </a:p>
          <a:p>
            <a:endParaRPr lang="en-US" sz="1400" dirty="0"/>
          </a:p>
          <a:p>
            <a:endParaRPr lang="en-US" sz="1400" dirty="0" smtClean="0"/>
          </a:p>
          <a:p>
            <a:r>
              <a:rPr lang="en-US" sz="1400" dirty="0" smtClean="0"/>
              <a:t>20,000</a:t>
            </a:r>
          </a:p>
          <a:p>
            <a:endParaRPr lang="en-US" sz="1400" dirty="0"/>
          </a:p>
          <a:p>
            <a:endParaRPr lang="en-US" sz="1400" dirty="0" smtClean="0"/>
          </a:p>
          <a:p>
            <a:endParaRPr lang="en-US" sz="1400" dirty="0"/>
          </a:p>
          <a:p>
            <a:endParaRPr lang="en-US" sz="1400" dirty="0" smtClean="0"/>
          </a:p>
          <a:p>
            <a:r>
              <a:rPr lang="en-US" sz="1400" dirty="0"/>
              <a:t> </a:t>
            </a:r>
            <a:r>
              <a:rPr lang="en-US" sz="1400" dirty="0" smtClean="0"/>
              <a:t>        0</a:t>
            </a:r>
            <a:endParaRPr lang="en-US" sz="1400" dirty="0"/>
          </a:p>
        </p:txBody>
      </p:sp>
      <p:sp>
        <p:nvSpPr>
          <p:cNvPr id="25" name="TextBox 24"/>
          <p:cNvSpPr txBox="1"/>
          <p:nvPr/>
        </p:nvSpPr>
        <p:spPr>
          <a:xfrm rot="16200000">
            <a:off x="-2159952" y="3539706"/>
            <a:ext cx="4826311" cy="523220"/>
          </a:xfrm>
          <a:prstGeom prst="rect">
            <a:avLst/>
          </a:prstGeom>
          <a:solidFill>
            <a:schemeClr val="bg1"/>
          </a:solidFill>
        </p:spPr>
        <p:txBody>
          <a:bodyPr wrap="none" rtlCol="0">
            <a:spAutoFit/>
          </a:bodyPr>
          <a:lstStyle/>
          <a:p>
            <a:r>
              <a:rPr lang="en-US" sz="2800" dirty="0" smtClean="0"/>
              <a:t>Number of Collaborative Papers</a:t>
            </a:r>
            <a:endParaRPr lang="en-US" sz="2800" dirty="0"/>
          </a:p>
        </p:txBody>
      </p:sp>
      <p:sp>
        <p:nvSpPr>
          <p:cNvPr id="26" name="TextBox 25"/>
          <p:cNvSpPr txBox="1"/>
          <p:nvPr/>
        </p:nvSpPr>
        <p:spPr>
          <a:xfrm>
            <a:off x="308141" y="6326670"/>
            <a:ext cx="8203312" cy="523220"/>
          </a:xfrm>
          <a:prstGeom prst="rect">
            <a:avLst/>
          </a:prstGeom>
          <a:solidFill>
            <a:schemeClr val="bg1"/>
          </a:solidFill>
        </p:spPr>
        <p:txBody>
          <a:bodyPr wrap="none" rtlCol="0">
            <a:spAutoFit/>
          </a:bodyPr>
          <a:lstStyle/>
          <a:p>
            <a:r>
              <a:rPr lang="en-US" sz="2800" dirty="0" smtClean="0"/>
              <a:t>Collaborative Papers as a proportion of national output        </a:t>
            </a:r>
            <a:endParaRPr lang="en-US" sz="2800" dirty="0"/>
          </a:p>
        </p:txBody>
      </p:sp>
      <p:sp>
        <p:nvSpPr>
          <p:cNvPr id="28" name="TextBox 27"/>
          <p:cNvSpPr txBox="1"/>
          <p:nvPr/>
        </p:nvSpPr>
        <p:spPr>
          <a:xfrm>
            <a:off x="1619872" y="6013785"/>
            <a:ext cx="7136464" cy="369332"/>
          </a:xfrm>
          <a:prstGeom prst="rect">
            <a:avLst/>
          </a:prstGeom>
          <a:solidFill>
            <a:schemeClr val="bg1"/>
          </a:solidFill>
        </p:spPr>
        <p:txBody>
          <a:bodyPr wrap="none" rtlCol="0">
            <a:spAutoFit/>
          </a:bodyPr>
          <a:lstStyle/>
          <a:p>
            <a:r>
              <a:rPr lang="en-US" dirty="0" smtClean="0"/>
              <a:t>0.15      0.2        0.25       0.3         0.35      0.4        0.45       0.5        0.55       0.6</a:t>
            </a:r>
            <a:endParaRPr lang="en-US" dirty="0"/>
          </a:p>
        </p:txBody>
      </p:sp>
    </p:spTree>
    <p:extLst>
      <p:ext uri="{BB962C8B-B14F-4D97-AF65-F5344CB8AC3E}">
        <p14:creationId xmlns:p14="http://schemas.microsoft.com/office/powerpoint/2010/main" val="2776625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585" y="1249740"/>
            <a:ext cx="7974893" cy="1569660"/>
          </a:xfrm>
          <a:prstGeom prst="rect">
            <a:avLst/>
          </a:prstGeom>
          <a:noFill/>
        </p:spPr>
        <p:txBody>
          <a:bodyPr wrap="square" rtlCol="0">
            <a:spAutoFit/>
          </a:bodyPr>
          <a:lstStyle/>
          <a:p>
            <a:r>
              <a:rPr lang="en-US" sz="3200" dirty="0" smtClean="0"/>
              <a:t>Approximately 35% of the world’s papers now have more than one international author</a:t>
            </a:r>
          </a:p>
          <a:p>
            <a:endParaRPr lang="en-US" sz="3200" dirty="0"/>
          </a:p>
        </p:txBody>
      </p:sp>
      <p:sp>
        <p:nvSpPr>
          <p:cNvPr id="4" name="Rectangle 3"/>
          <p:cNvSpPr/>
          <p:nvPr/>
        </p:nvSpPr>
        <p:spPr>
          <a:xfrm>
            <a:off x="990600" y="4191000"/>
            <a:ext cx="7222988" cy="1015663"/>
          </a:xfrm>
          <a:prstGeom prst="rect">
            <a:avLst/>
          </a:prstGeom>
        </p:spPr>
        <p:txBody>
          <a:bodyPr wrap="square">
            <a:spAutoFit/>
          </a:bodyPr>
          <a:lstStyle/>
          <a:p>
            <a:r>
              <a:rPr lang="en-US" sz="2000" dirty="0"/>
              <a:t>Guinness Book of Records: the largest number of international collaborators on a single paper: 3,222 from 32 different countries (yes, from CERN)</a:t>
            </a:r>
          </a:p>
        </p:txBody>
      </p:sp>
    </p:spTree>
    <p:extLst>
      <p:ext uri="{BB962C8B-B14F-4D97-AF65-F5344CB8AC3E}">
        <p14:creationId xmlns:p14="http://schemas.microsoft.com/office/powerpoint/2010/main" val="4191137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2581467"/>
              </p:ext>
            </p:extLst>
          </p:nvPr>
        </p:nvGraphicFramePr>
        <p:xfrm>
          <a:off x="457200" y="1092200"/>
          <a:ext cx="82296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9897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9957403"/>
              </p:ext>
            </p:extLst>
          </p:nvPr>
        </p:nvGraphicFramePr>
        <p:xfrm>
          <a:off x="457200" y="1219201"/>
          <a:ext cx="8382000" cy="490696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6248400" y="2133600"/>
            <a:ext cx="2870200" cy="711200"/>
          </a:xfrm>
          <a:prstGeom prst="rect">
            <a:avLst/>
          </a:prstGeom>
        </p:spPr>
      </p:pic>
    </p:spTree>
    <p:extLst>
      <p:ext uri="{BB962C8B-B14F-4D97-AF65-F5344CB8AC3E}">
        <p14:creationId xmlns:p14="http://schemas.microsoft.com/office/powerpoint/2010/main" val="83515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mtClean="0"/>
              <a:pPr/>
              <a:t>3</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0" y="0"/>
            <a:ext cx="92460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524000"/>
            <a:ext cx="8229600" cy="1077218"/>
          </a:xfrm>
          <a:prstGeom prst="rect">
            <a:avLst/>
          </a:prstGeom>
          <a:noFill/>
        </p:spPr>
        <p:txBody>
          <a:bodyPr wrap="square" rtlCol="0">
            <a:spAutoFit/>
          </a:bodyPr>
          <a:lstStyle/>
          <a:p>
            <a:pPr algn="ctr"/>
            <a:r>
              <a:rPr lang="en-US" sz="3200" i="1" dirty="0" smtClean="0">
                <a:solidFill>
                  <a:schemeClr val="accent4">
                    <a:lumMod val="75000"/>
                    <a:lumOff val="25000"/>
                  </a:schemeClr>
                </a:solidFill>
                <a:latin typeface="Calibri" panose="020F0502020204030204" pitchFamily="34" charset="0"/>
                <a:cs typeface="Helvetica" panose="020B0604020202020204" pitchFamily="34" charset="0"/>
              </a:rPr>
              <a:t>Action Plan to Enhance and Elevate</a:t>
            </a:r>
          </a:p>
          <a:p>
            <a:pPr algn="ctr"/>
            <a:r>
              <a:rPr lang="en-US" sz="3200" i="1" dirty="0" smtClean="0">
                <a:solidFill>
                  <a:schemeClr val="accent4">
                    <a:lumMod val="75000"/>
                    <a:lumOff val="25000"/>
                  </a:schemeClr>
                </a:solidFill>
                <a:latin typeface="Calibri" panose="020F0502020204030204" pitchFamily="34" charset="0"/>
                <a:cs typeface="Helvetica" panose="020B0604020202020204" pitchFamily="34" charset="0"/>
              </a:rPr>
              <a:t>International Research at the U of M</a:t>
            </a:r>
          </a:p>
        </p:txBody>
      </p:sp>
      <p:sp>
        <p:nvSpPr>
          <p:cNvPr id="4" name="TextBox 3"/>
          <p:cNvSpPr txBox="1"/>
          <p:nvPr/>
        </p:nvSpPr>
        <p:spPr>
          <a:xfrm>
            <a:off x="2178242" y="4724400"/>
            <a:ext cx="4635115" cy="1477328"/>
          </a:xfrm>
          <a:prstGeom prst="rect">
            <a:avLst/>
          </a:prstGeom>
          <a:noFill/>
        </p:spPr>
        <p:txBody>
          <a:bodyPr wrap="none" rtlCol="0">
            <a:spAutoFit/>
          </a:bodyPr>
          <a:lstStyle/>
          <a:p>
            <a:r>
              <a:rPr lang="en-US" i="1" dirty="0" smtClean="0">
                <a:solidFill>
                  <a:schemeClr val="accent4">
                    <a:lumMod val="75000"/>
                    <a:lumOff val="25000"/>
                  </a:schemeClr>
                </a:solidFill>
                <a:latin typeface="Calibri" pitchFamily="34" charset="0"/>
                <a:cs typeface="Helvetica" panose="020B0604020202020204" pitchFamily="34" charset="0"/>
              </a:rPr>
              <a:t>International Research Draft Recommendations</a:t>
            </a:r>
          </a:p>
          <a:p>
            <a:endParaRPr lang="en-US" i="1" dirty="0">
              <a:solidFill>
                <a:schemeClr val="accent4">
                  <a:lumMod val="75000"/>
                  <a:lumOff val="25000"/>
                </a:schemeClr>
              </a:solidFill>
              <a:latin typeface="Calibri" pitchFamily="34" charset="0"/>
              <a:cs typeface="Helvetica" panose="020B0604020202020204" pitchFamily="34" charset="0"/>
            </a:endParaRPr>
          </a:p>
          <a:p>
            <a:pPr algn="ctr"/>
            <a:r>
              <a:rPr lang="en-US" i="1" dirty="0" smtClean="0">
                <a:solidFill>
                  <a:schemeClr val="accent4">
                    <a:lumMod val="75000"/>
                    <a:lumOff val="25000"/>
                  </a:schemeClr>
                </a:solidFill>
                <a:latin typeface="Calibri" pitchFamily="34" charset="0"/>
                <a:cs typeface="Helvetica" panose="020B0604020202020204" pitchFamily="34" charset="0"/>
              </a:rPr>
              <a:t>International Research </a:t>
            </a:r>
          </a:p>
          <a:p>
            <a:pPr algn="ctr"/>
            <a:r>
              <a:rPr lang="en-US" i="1" dirty="0" smtClean="0">
                <a:solidFill>
                  <a:schemeClr val="accent4">
                    <a:lumMod val="75000"/>
                    <a:lumOff val="25000"/>
                  </a:schemeClr>
                </a:solidFill>
                <a:latin typeface="Calibri" pitchFamily="34" charset="0"/>
                <a:cs typeface="Helvetica" panose="020B0604020202020204" pitchFamily="34" charset="0"/>
              </a:rPr>
              <a:t>Town </a:t>
            </a:r>
            <a:r>
              <a:rPr lang="en-US" i="1" dirty="0">
                <a:solidFill>
                  <a:schemeClr val="accent4">
                    <a:lumMod val="75000"/>
                    <a:lumOff val="25000"/>
                  </a:schemeClr>
                </a:solidFill>
                <a:latin typeface="Calibri" pitchFamily="34" charset="0"/>
                <a:cs typeface="Helvetica" panose="020B0604020202020204" pitchFamily="34" charset="0"/>
              </a:rPr>
              <a:t>Hall Meeting </a:t>
            </a:r>
            <a:br>
              <a:rPr lang="en-US" i="1" dirty="0">
                <a:solidFill>
                  <a:schemeClr val="accent4">
                    <a:lumMod val="75000"/>
                    <a:lumOff val="25000"/>
                  </a:schemeClr>
                </a:solidFill>
                <a:latin typeface="Calibri" pitchFamily="34" charset="0"/>
                <a:cs typeface="Helvetica" panose="020B0604020202020204" pitchFamily="34" charset="0"/>
              </a:rPr>
            </a:br>
            <a:r>
              <a:rPr lang="en-US" i="1" dirty="0">
                <a:solidFill>
                  <a:schemeClr val="accent4">
                    <a:lumMod val="75000"/>
                    <a:lumOff val="25000"/>
                  </a:schemeClr>
                </a:solidFill>
                <a:latin typeface="Calibri" pitchFamily="34" charset="0"/>
                <a:cs typeface="Helvetica" panose="020B0604020202020204" pitchFamily="34" charset="0"/>
              </a:rPr>
              <a:t>June 13, 2014</a:t>
            </a:r>
          </a:p>
        </p:txBody>
      </p:sp>
    </p:spTree>
    <p:extLst>
      <p:ext uri="{BB962C8B-B14F-4D97-AF65-F5344CB8AC3E}">
        <p14:creationId xmlns:p14="http://schemas.microsoft.com/office/powerpoint/2010/main" val="1547747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23850" y="1125538"/>
            <a:ext cx="8507413" cy="2054225"/>
          </a:xfrm>
        </p:spPr>
        <p:txBody>
          <a:bodyPr/>
          <a:lstStyle/>
          <a:p>
            <a:pPr eaLnBrk="1" hangingPunct="1"/>
            <a:r>
              <a:rPr lang="en-GB" sz="2000" dirty="0">
                <a:latin typeface="Calibri" charset="0"/>
              </a:rPr>
              <a:t>The Belmont Forum gathers the world’s </a:t>
            </a:r>
            <a:r>
              <a:rPr lang="en-GB" sz="2000" b="1" dirty="0">
                <a:solidFill>
                  <a:srgbClr val="FF0000"/>
                </a:solidFill>
                <a:latin typeface="Calibri" charset="0"/>
              </a:rPr>
              <a:t>major and emerging funders </a:t>
            </a:r>
            <a:r>
              <a:rPr lang="en-GB" sz="2000" dirty="0">
                <a:solidFill>
                  <a:srgbClr val="FF0000"/>
                </a:solidFill>
                <a:latin typeface="Calibri" charset="0"/>
              </a:rPr>
              <a:t>of </a:t>
            </a:r>
            <a:r>
              <a:rPr lang="en-GB" sz="2000" b="1" dirty="0">
                <a:solidFill>
                  <a:srgbClr val="FF0000"/>
                </a:solidFill>
                <a:latin typeface="Calibri" charset="0"/>
              </a:rPr>
              <a:t>global environmental change research</a:t>
            </a:r>
            <a:r>
              <a:rPr lang="en-GB" sz="2000" dirty="0">
                <a:latin typeface="Calibri" charset="0"/>
              </a:rPr>
              <a:t>, and international science </a:t>
            </a:r>
            <a:r>
              <a:rPr lang="en-GB" sz="2000" dirty="0" smtClean="0">
                <a:latin typeface="Calibri" charset="0"/>
              </a:rPr>
              <a:t>councils</a:t>
            </a:r>
          </a:p>
          <a:p>
            <a:pPr eaLnBrk="1" hangingPunct="1"/>
            <a:endParaRPr lang="en-GB" sz="2000" dirty="0">
              <a:latin typeface="Calibri" charset="0"/>
            </a:endParaRPr>
          </a:p>
          <a:p>
            <a:pPr eaLnBrk="1" hangingPunct="1"/>
            <a:r>
              <a:rPr lang="en-GB" sz="2000" b="1" dirty="0">
                <a:solidFill>
                  <a:srgbClr val="FF0000"/>
                </a:solidFill>
                <a:latin typeface="Calibri" charset="0"/>
              </a:rPr>
              <a:t>Acting as Council of Principals for IGFA</a:t>
            </a:r>
            <a:r>
              <a:rPr lang="en-GB" sz="2000" dirty="0">
                <a:latin typeface="Calibri" charset="0"/>
              </a:rPr>
              <a:t>, a larger group of funding agencies </a:t>
            </a:r>
          </a:p>
        </p:txBody>
      </p:sp>
      <p:sp>
        <p:nvSpPr>
          <p:cNvPr id="3075" name="Content Placeholder 2"/>
          <p:cNvSpPr txBox="1">
            <a:spLocks/>
          </p:cNvSpPr>
          <p:nvPr/>
        </p:nvSpPr>
        <p:spPr bwMode="auto">
          <a:xfrm>
            <a:off x="323850" y="3035300"/>
            <a:ext cx="441166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Australia/CSIRO</a:t>
            </a:r>
          </a:p>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Brazil/FAPESP</a:t>
            </a:r>
          </a:p>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Canada/NSERC</a:t>
            </a:r>
          </a:p>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China/NSFC</a:t>
            </a:r>
          </a:p>
          <a:p>
            <a:pPr marL="342900" indent="-342900">
              <a:spcBef>
                <a:spcPts val="300"/>
              </a:spcBef>
              <a:spcAft>
                <a:spcPts val="300"/>
              </a:spcAft>
              <a:buFont typeface="Arial" charset="0"/>
              <a:buChar char="•"/>
            </a:pPr>
            <a:r>
              <a:rPr lang="en-US" sz="2000" b="1" smtClean="0">
                <a:solidFill>
                  <a:prstClr val="black"/>
                </a:solidFill>
                <a:ea typeface="Calibri" charset="0"/>
                <a:cs typeface="Times New Roman" charset="0"/>
              </a:rPr>
              <a:t>European Commission/DG R&amp;I</a:t>
            </a:r>
          </a:p>
          <a:p>
            <a:pPr marL="342900" indent="-342900">
              <a:spcBef>
                <a:spcPts val="300"/>
              </a:spcBef>
              <a:spcAft>
                <a:spcPts val="300"/>
              </a:spcAft>
              <a:buFont typeface="Arial" charset="0"/>
              <a:buChar char="•"/>
            </a:pPr>
            <a:r>
              <a:rPr lang="en-US" sz="2000" b="1" smtClean="0">
                <a:solidFill>
                  <a:prstClr val="black"/>
                </a:solidFill>
                <a:ea typeface="Calibri" charset="0"/>
                <a:cs typeface="Times New Roman" charset="0"/>
              </a:rPr>
              <a:t>France/CNRS&amp;ANR, co-chair</a:t>
            </a:r>
          </a:p>
          <a:p>
            <a:pPr marL="342900" indent="-342900">
              <a:spcBef>
                <a:spcPts val="300"/>
              </a:spcBef>
              <a:spcAft>
                <a:spcPts val="300"/>
              </a:spcAft>
              <a:buFont typeface="Arial" charset="0"/>
              <a:buChar char="•"/>
            </a:pPr>
            <a:r>
              <a:rPr lang="en-US" sz="2000" b="1" smtClean="0">
                <a:solidFill>
                  <a:prstClr val="black"/>
                </a:solidFill>
                <a:ea typeface="Calibri" charset="0"/>
                <a:cs typeface="Times New Roman" charset="0"/>
              </a:rPr>
              <a:t>Germany/DFG&amp;BMBF</a:t>
            </a:r>
            <a:endParaRPr lang="en-GB" sz="2000" b="1" smtClean="0">
              <a:solidFill>
                <a:prstClr val="black"/>
              </a:solidFill>
              <a:ea typeface="Calibri" charset="0"/>
              <a:cs typeface="Times New Roman" charset="0"/>
            </a:endParaRPr>
          </a:p>
          <a:p>
            <a:pPr marL="342900" indent="-342900">
              <a:spcBef>
                <a:spcPts val="300"/>
              </a:spcBef>
              <a:spcAft>
                <a:spcPts val="300"/>
              </a:spcAft>
              <a:buFont typeface="Arial" charset="0"/>
              <a:buChar char="•"/>
            </a:pPr>
            <a:r>
              <a:rPr lang="en-GB" sz="2000" b="1" smtClean="0">
                <a:solidFill>
                  <a:srgbClr val="000000"/>
                </a:solidFill>
                <a:ea typeface="Calibri" charset="0"/>
                <a:cs typeface="Times New Roman" charset="0"/>
              </a:rPr>
              <a:t>India/MoES</a:t>
            </a:r>
          </a:p>
          <a:p>
            <a:pPr marL="342900" indent="-342900">
              <a:spcBef>
                <a:spcPts val="300"/>
              </a:spcBef>
              <a:spcAft>
                <a:spcPts val="300"/>
              </a:spcAft>
              <a:buFont typeface="Arial" charset="0"/>
              <a:buChar char="•"/>
            </a:pPr>
            <a:r>
              <a:rPr lang="en-GB" sz="2000" b="1" smtClean="0">
                <a:solidFill>
                  <a:srgbClr val="000000"/>
                </a:solidFill>
                <a:ea typeface="Calibri" charset="0"/>
                <a:cs typeface="Times New Roman" charset="0"/>
              </a:rPr>
              <a:t>Italy/CNR</a:t>
            </a:r>
            <a:endParaRPr lang="en-GB" sz="2000" b="1" smtClean="0">
              <a:solidFill>
                <a:prstClr val="black"/>
              </a:solidFill>
              <a:ea typeface="Calibri" charset="0"/>
              <a:cs typeface="Times New Roman" charset="0"/>
            </a:endParaRPr>
          </a:p>
        </p:txBody>
      </p:sp>
      <p:sp>
        <p:nvSpPr>
          <p:cNvPr id="5" name="Content Placeholder 3"/>
          <p:cNvSpPr txBox="1">
            <a:spLocks/>
          </p:cNvSpPr>
          <p:nvPr/>
        </p:nvSpPr>
        <p:spPr bwMode="auto">
          <a:xfrm>
            <a:off x="4795838" y="3071813"/>
            <a:ext cx="43481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Japan/MEXT&amp;JST</a:t>
            </a:r>
          </a:p>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South Africa/NRF, co-chair</a:t>
            </a:r>
          </a:p>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Sweden/SSEESS</a:t>
            </a:r>
          </a:p>
          <a:p>
            <a:pPr marL="342900" indent="-342900">
              <a:spcBef>
                <a:spcPts val="300"/>
              </a:spcBef>
              <a:spcAft>
                <a:spcPts val="300"/>
              </a:spcAft>
              <a:buFont typeface="Arial" charset="0"/>
              <a:buChar char="•"/>
            </a:pPr>
            <a:r>
              <a:rPr lang="en-US" sz="2000" b="1" smtClean="0">
                <a:solidFill>
                  <a:prstClr val="black"/>
                </a:solidFill>
                <a:ea typeface="Calibri" charset="0"/>
                <a:cs typeface="Times New Roman" charset="0"/>
              </a:rPr>
              <a:t>United Kingdom/NERC</a:t>
            </a:r>
          </a:p>
          <a:p>
            <a:pPr marL="342900" indent="-342900">
              <a:spcBef>
                <a:spcPts val="300"/>
              </a:spcBef>
              <a:spcAft>
                <a:spcPts val="300"/>
              </a:spcAft>
              <a:buFont typeface="Arial" charset="0"/>
              <a:buChar char="•"/>
            </a:pPr>
            <a:r>
              <a:rPr lang="en-US" sz="2000" b="1" smtClean="0">
                <a:solidFill>
                  <a:srgbClr val="000000"/>
                </a:solidFill>
                <a:ea typeface="Calibri" charset="0"/>
                <a:cs typeface="Times New Roman" charset="0"/>
              </a:rPr>
              <a:t>United States/NSF</a:t>
            </a:r>
          </a:p>
          <a:p>
            <a:pPr marL="342900" indent="-342900">
              <a:spcBef>
                <a:spcPts val="300"/>
              </a:spcBef>
              <a:spcAft>
                <a:spcPts val="300"/>
              </a:spcAft>
              <a:buFont typeface="Arial" charset="0"/>
              <a:buChar char="•"/>
            </a:pPr>
            <a:r>
              <a:rPr lang="en-US" sz="2000" b="1" i="1" smtClean="0">
                <a:solidFill>
                  <a:srgbClr val="00B050"/>
                </a:solidFill>
                <a:ea typeface="Calibri" charset="0"/>
                <a:cs typeface="Times New Roman" charset="0"/>
              </a:rPr>
              <a:t>International Council for Science (ICSU)</a:t>
            </a:r>
          </a:p>
          <a:p>
            <a:pPr marL="342900" indent="-342900">
              <a:spcBef>
                <a:spcPts val="300"/>
              </a:spcBef>
              <a:spcAft>
                <a:spcPts val="300"/>
              </a:spcAft>
              <a:buFont typeface="Arial" charset="0"/>
              <a:buChar char="•"/>
            </a:pPr>
            <a:r>
              <a:rPr lang="en-US" sz="2000" b="1" i="1" smtClean="0">
                <a:solidFill>
                  <a:srgbClr val="00B050"/>
                </a:solidFill>
                <a:ea typeface="Calibri" charset="0"/>
                <a:cs typeface="Times New Roman" charset="0"/>
              </a:rPr>
              <a:t>International Social Sciences Council (ISSC)</a:t>
            </a:r>
          </a:p>
        </p:txBody>
      </p:sp>
      <p:pic>
        <p:nvPicPr>
          <p:cNvPr id="3077" name="Picture 4" descr="belmon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66675"/>
            <a:ext cx="26638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Content Placeholder 6" descr="igfa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1588"/>
            <a:ext cx="145256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421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a:spLocks noChangeArrowheads="1"/>
          </p:cNvSpPr>
          <p:nvPr/>
        </p:nvSpPr>
        <p:spPr bwMode="auto">
          <a:xfrm>
            <a:off x="762000" y="857250"/>
            <a:ext cx="7620000" cy="4038600"/>
          </a:xfrm>
          <a:prstGeom prst="ellipse">
            <a:avLst/>
          </a:prstGeom>
          <a:solidFill>
            <a:schemeClr val="bg1"/>
          </a:solidFill>
          <a:ln w="50800" cmpd="tri">
            <a:solidFill>
              <a:srgbClr val="4A7EBB"/>
            </a:solidFill>
            <a:round/>
            <a:headEnd/>
            <a:tailEnd/>
          </a:ln>
          <a:effectLst>
            <a:outerShdw blurRad="40000" dist="23000" dir="5400000" rotWithShape="0">
              <a:srgbClr val="000000">
                <a:alpha val="34999"/>
              </a:srgbClr>
            </a:outerShdw>
          </a:effectLst>
        </p:spPr>
        <p:txBody>
          <a:bodyPr anchor="ctr"/>
          <a:lstStyle/>
          <a:p>
            <a:pPr algn="ctr">
              <a:defRPr/>
            </a:pPr>
            <a:endParaRPr lang="en-US" sz="2800" dirty="0">
              <a:solidFill>
                <a:srgbClr val="003066"/>
              </a:solidFill>
              <a:latin typeface="Calibri"/>
              <a:ea typeface="ＭＳ Ｐゴシック" charset="0"/>
              <a:cs typeface="Arial" charset="0"/>
            </a:endParaRPr>
          </a:p>
        </p:txBody>
      </p:sp>
      <p:sp>
        <p:nvSpPr>
          <p:cNvPr id="19" name="Rectangle 18"/>
          <p:cNvSpPr/>
          <p:nvPr/>
        </p:nvSpPr>
        <p:spPr>
          <a:xfrm>
            <a:off x="4191000" y="4438650"/>
            <a:ext cx="16002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ndParaRPr>
          </a:p>
        </p:txBody>
      </p:sp>
      <p:pic>
        <p:nvPicPr>
          <p:cNvPr id="4100" name="Content Placeholder 6" descr="igfa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725613"/>
            <a:ext cx="140017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belmon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755650"/>
            <a:ext cx="22113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5">
            <a:extLst>
              <a:ext uri="{28A0092B-C50C-407E-A947-70E740481C1C}">
                <a14:useLocalDpi xmlns:a14="http://schemas.microsoft.com/office/drawing/2010/main" val="0"/>
              </a:ext>
            </a:extLst>
          </a:blip>
          <a:srcRect l="70370"/>
          <a:stretch>
            <a:fillRect/>
          </a:stretch>
        </p:blipFill>
        <p:spPr bwMode="auto">
          <a:xfrm>
            <a:off x="6781800" y="2152650"/>
            <a:ext cx="23622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noChangeArrowheads="1"/>
          </p:cNvPicPr>
          <p:nvPr/>
        </p:nvPicPr>
        <p:blipFill>
          <a:blip r:embed="rId5">
            <a:extLst>
              <a:ext uri="{28A0092B-C50C-407E-A947-70E740481C1C}">
                <a14:useLocalDpi xmlns:a14="http://schemas.microsoft.com/office/drawing/2010/main" val="0"/>
              </a:ext>
            </a:extLst>
          </a:blip>
          <a:srcRect r="48953"/>
          <a:stretch>
            <a:fillRect/>
          </a:stretch>
        </p:blipFill>
        <p:spPr bwMode="auto">
          <a:xfrm>
            <a:off x="4876800" y="476250"/>
            <a:ext cx="2895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477000" y="3752850"/>
            <a:ext cx="1262063" cy="1401763"/>
          </a:xfrm>
          <a:prstGeom prst="rect">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ndParaRPr>
          </a:p>
        </p:txBody>
      </p:sp>
      <p:pic>
        <p:nvPicPr>
          <p:cNvPr id="41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4219575"/>
            <a:ext cx="23622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1258888" y="1835150"/>
            <a:ext cx="6626225" cy="183673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defRPr/>
            </a:pPr>
            <a:r>
              <a:rPr lang="en-US" sz="2800" b="1" dirty="0">
                <a:solidFill>
                  <a:srgbClr val="0070C0"/>
                </a:solidFill>
                <a:latin typeface="Myriad Pro"/>
              </a:rPr>
              <a:t>S &amp; T Alliance for </a:t>
            </a:r>
          </a:p>
          <a:p>
            <a:pPr algn="ctr">
              <a:spcBef>
                <a:spcPct val="20000"/>
              </a:spcBef>
              <a:defRPr/>
            </a:pPr>
            <a:r>
              <a:rPr lang="en-US" sz="2800" b="1" dirty="0">
                <a:solidFill>
                  <a:srgbClr val="0070C0"/>
                </a:solidFill>
                <a:latin typeface="Myriad Pro"/>
              </a:rPr>
              <a:t>Global Sustainability</a:t>
            </a:r>
          </a:p>
        </p:txBody>
      </p:sp>
      <p:pic>
        <p:nvPicPr>
          <p:cNvPr id="410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283075"/>
            <a:ext cx="11430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130550"/>
            <a:ext cx="1406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Box 20"/>
          <p:cNvSpPr txBox="1">
            <a:spLocks noChangeArrowheads="1"/>
          </p:cNvSpPr>
          <p:nvPr/>
        </p:nvSpPr>
        <p:spPr bwMode="auto">
          <a:xfrm>
            <a:off x="6805613" y="4859338"/>
            <a:ext cx="1046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400" b="1" smtClean="0">
                <a:solidFill>
                  <a:srgbClr val="003066"/>
                </a:solidFill>
                <a:latin typeface="Arial" charset="0"/>
                <a:cs typeface="Arial" charset="0"/>
              </a:rPr>
              <a:t>WMO </a:t>
            </a:r>
          </a:p>
          <a:p>
            <a:r>
              <a:rPr lang="en-US" sz="1200" b="1" i="1" smtClean="0">
                <a:solidFill>
                  <a:srgbClr val="003066"/>
                </a:solidFill>
                <a:latin typeface="Arial" charset="0"/>
                <a:cs typeface="Arial" charset="0"/>
              </a:rPr>
              <a:t>as observer</a:t>
            </a:r>
            <a:endParaRPr lang="en-US" sz="1200" b="1" smtClean="0">
              <a:solidFill>
                <a:srgbClr val="003066"/>
              </a:solidFill>
              <a:latin typeface="Arial" charset="0"/>
              <a:cs typeface="Arial" charset="0"/>
            </a:endParaRPr>
          </a:p>
        </p:txBody>
      </p:sp>
      <p:pic>
        <p:nvPicPr>
          <p:cNvPr id="41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3922713"/>
            <a:ext cx="9366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908175" y="1604963"/>
            <a:ext cx="1606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smtClean="0">
                <a:solidFill>
                  <a:srgbClr val="C00000"/>
                </a:solidFill>
                <a:latin typeface="Calibri" charset="0"/>
                <a:ea typeface="ＭＳ Ｐゴシック" charset="0"/>
                <a:cs typeface="Arial" charset="0"/>
              </a:rPr>
              <a:t>Funders</a:t>
            </a:r>
            <a:endParaRPr lang="en-US" sz="2400" smtClean="0">
              <a:solidFill>
                <a:srgbClr val="C00000"/>
              </a:solidFill>
              <a:latin typeface="Calibri" charset="0"/>
              <a:ea typeface="ＭＳ Ｐゴシック" charset="0"/>
              <a:cs typeface="Arial" charset="0"/>
            </a:endParaRPr>
          </a:p>
        </p:txBody>
      </p:sp>
      <p:sp>
        <p:nvSpPr>
          <p:cNvPr id="23" name="Rectangle 22"/>
          <p:cNvSpPr>
            <a:spLocks noChangeArrowheads="1"/>
          </p:cNvSpPr>
          <p:nvPr/>
        </p:nvSpPr>
        <p:spPr bwMode="auto">
          <a:xfrm>
            <a:off x="5395913" y="166211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smtClean="0">
                <a:solidFill>
                  <a:srgbClr val="C00000"/>
                </a:solidFill>
                <a:latin typeface="Calibri" charset="0"/>
                <a:ea typeface="ＭＳ Ｐゴシック" charset="0"/>
                <a:cs typeface="Arial" charset="0"/>
              </a:rPr>
              <a:t>Academics </a:t>
            </a:r>
            <a:endParaRPr lang="en-US" sz="2400" smtClean="0">
              <a:solidFill>
                <a:srgbClr val="C00000"/>
              </a:solidFill>
              <a:latin typeface="Calibri" charset="0"/>
              <a:ea typeface="ＭＳ Ｐゴシック" charset="0"/>
              <a:cs typeface="Arial" charset="0"/>
            </a:endParaRPr>
          </a:p>
        </p:txBody>
      </p:sp>
      <p:sp>
        <p:nvSpPr>
          <p:cNvPr id="24" name="Rectangle 23"/>
          <p:cNvSpPr>
            <a:spLocks noChangeArrowheads="1"/>
          </p:cNvSpPr>
          <p:nvPr/>
        </p:nvSpPr>
        <p:spPr bwMode="auto">
          <a:xfrm>
            <a:off x="2987675" y="3722688"/>
            <a:ext cx="289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smtClean="0">
                <a:solidFill>
                  <a:srgbClr val="C00000"/>
                </a:solidFill>
                <a:latin typeface="Calibri" charset="0"/>
                <a:ea typeface="ＭＳ Ｐゴシック" charset="0"/>
                <a:cs typeface="Arial" charset="0"/>
              </a:rPr>
              <a:t>UN bodies</a:t>
            </a:r>
            <a:endParaRPr lang="en-US" sz="2400" smtClean="0">
              <a:solidFill>
                <a:srgbClr val="C00000"/>
              </a:solidFill>
              <a:latin typeface="Calibri" charset="0"/>
              <a:ea typeface="ＭＳ Ｐゴシック" charset="0"/>
              <a:cs typeface="Arial" charset="0"/>
            </a:endParaRPr>
          </a:p>
        </p:txBody>
      </p:sp>
      <p:sp>
        <p:nvSpPr>
          <p:cNvPr id="25" name="Rectangle 24"/>
          <p:cNvSpPr>
            <a:spLocks noChangeArrowheads="1"/>
          </p:cNvSpPr>
          <p:nvPr/>
        </p:nvSpPr>
        <p:spPr bwMode="auto">
          <a:xfrm>
            <a:off x="363538" y="5832475"/>
            <a:ext cx="8424862"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r"/>
            <a:r>
              <a:rPr lang="en-US" sz="2800" b="1" smtClean="0">
                <a:solidFill>
                  <a:srgbClr val="C00000"/>
                </a:solidFill>
                <a:latin typeface="Calibri" charset="0"/>
                <a:ea typeface="ＭＳ Ｐゴシック" charset="0"/>
                <a:cs typeface="Arial" charset="0"/>
              </a:rPr>
              <a:t>&gt;&gt;&gt; A critical mass with strong international visibility</a:t>
            </a:r>
            <a:endParaRPr lang="en-US" sz="2800" smtClean="0">
              <a:solidFill>
                <a:srgbClr val="C00000"/>
              </a:solidFill>
              <a:latin typeface="Calibri" charset="0"/>
              <a:ea typeface="ＭＳ Ｐゴシック" charset="0"/>
              <a:cs typeface="Arial" charset="0"/>
            </a:endParaRPr>
          </a:p>
        </p:txBody>
      </p:sp>
      <p:sp>
        <p:nvSpPr>
          <p:cNvPr id="4115" name="Rectangle 6"/>
          <p:cNvSpPr>
            <a:spLocks noChangeArrowheads="1"/>
          </p:cNvSpPr>
          <p:nvPr/>
        </p:nvSpPr>
        <p:spPr bwMode="auto">
          <a:xfrm>
            <a:off x="7145338" y="6443663"/>
            <a:ext cx="1890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smtClean="0">
                <a:solidFill>
                  <a:prstClr val="black"/>
                </a:solidFill>
                <a:latin typeface="Calibri" charset="0"/>
                <a:ea typeface="ＭＳ Ｐゴシック" charset="0"/>
                <a:cs typeface="Arial" charset="0"/>
                <a:hlinkClick r:id="rId10"/>
              </a:rPr>
              <a:t>http://igfagcr.org</a:t>
            </a:r>
            <a:endParaRPr lang="en-US" b="1" smtClean="0">
              <a:solidFill>
                <a:prstClr val="black"/>
              </a:solidFill>
              <a:latin typeface="Calibri" charset="0"/>
              <a:ea typeface="ＭＳ Ｐゴシック" charset="0"/>
              <a:cs typeface="Arial" charset="0"/>
            </a:endParaRPr>
          </a:p>
        </p:txBody>
      </p:sp>
    </p:spTree>
    <p:extLst>
      <p:ext uri="{BB962C8B-B14F-4D97-AF65-F5344CB8AC3E}">
        <p14:creationId xmlns:p14="http://schemas.microsoft.com/office/powerpoint/2010/main" val="10149237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0"/>
            <a:ext cx="8735909" cy="6858000"/>
          </a:xfrm>
          <a:prstGeom prst="rect">
            <a:avLst/>
          </a:prstGeom>
        </p:spPr>
      </p:pic>
    </p:spTree>
    <p:extLst>
      <p:ext uri="{BB962C8B-B14F-4D97-AF65-F5344CB8AC3E}">
        <p14:creationId xmlns:p14="http://schemas.microsoft.com/office/powerpoint/2010/main" val="747347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837" y="-24072"/>
            <a:ext cx="9273495" cy="697607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smtClean="0">
                <a:solidFill>
                  <a:prstClr val="white"/>
                </a:solidFill>
                <a:latin typeface="Calibri"/>
              </a:rPr>
              <a:t>L</a:t>
            </a:r>
            <a:endParaRPr lang="en-US" dirty="0">
              <a:solidFill>
                <a:prstClr val="white"/>
              </a:solidFill>
              <a:latin typeface="Calibri"/>
            </a:endParaRPr>
          </a:p>
        </p:txBody>
      </p:sp>
      <p:sp>
        <p:nvSpPr>
          <p:cNvPr id="2" name="Slide Number Placeholder 1"/>
          <p:cNvSpPr>
            <a:spLocks noGrp="1"/>
          </p:cNvSpPr>
          <p:nvPr>
            <p:ph type="sldNum" sz="quarter" idx="12"/>
          </p:nvPr>
        </p:nvSpPr>
        <p:spPr/>
        <p:txBody>
          <a:bodyPr/>
          <a:lstStyle/>
          <a:p>
            <a:fld id="{BCF6C4DC-5AC7-494B-8E70-022DFE2A0262}"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
        <p:nvSpPr>
          <p:cNvPr id="3" name="Rectangle 2"/>
          <p:cNvSpPr/>
          <p:nvPr/>
        </p:nvSpPr>
        <p:spPr>
          <a:xfrm>
            <a:off x="381002" y="1536443"/>
            <a:ext cx="8229600" cy="4770508"/>
          </a:xfrm>
          <a:prstGeom prst="rect">
            <a:avLst/>
          </a:prstGeom>
        </p:spPr>
        <p:txBody>
          <a:bodyPr wrap="square" lIns="91410" tIns="45706" rIns="91410" bIns="45706">
            <a:spAutoFit/>
          </a:bodyPr>
          <a:lstStyle/>
          <a:p>
            <a:pPr defTabSz="457200" fontAlgn="auto">
              <a:spcBef>
                <a:spcPts val="0"/>
              </a:spcBef>
              <a:spcAft>
                <a:spcPts val="0"/>
              </a:spcAft>
            </a:pPr>
            <a:r>
              <a:rPr lang="en-US" sz="1600" b="1" dirty="0">
                <a:solidFill>
                  <a:srgbClr val="FFFF00"/>
                </a:solidFill>
                <a:latin typeface="Calibri"/>
                <a:ea typeface="+mn-ea"/>
              </a:rPr>
              <a:t>USA:   </a:t>
            </a:r>
            <a:r>
              <a:rPr lang="en-US" sz="1600" dirty="0">
                <a:solidFill>
                  <a:srgbClr val="FFFFFF"/>
                </a:solidFill>
                <a:latin typeface="Calibri"/>
                <a:ea typeface="+mn-ea"/>
              </a:rPr>
              <a:t>E. Foufoula-Georgiou </a:t>
            </a:r>
            <a:r>
              <a:rPr lang="en-US" sz="1600" dirty="0" smtClean="0">
                <a:solidFill>
                  <a:srgbClr val="FFFFFF"/>
                </a:solidFill>
                <a:latin typeface="Calibri"/>
                <a:ea typeface="+mn-ea"/>
              </a:rPr>
              <a:t>and V. </a:t>
            </a:r>
            <a:r>
              <a:rPr lang="en-US" sz="1600" dirty="0" err="1" smtClean="0">
                <a:solidFill>
                  <a:srgbClr val="FFFFFF"/>
                </a:solidFill>
                <a:latin typeface="Calibri"/>
                <a:ea typeface="+mn-ea"/>
              </a:rPr>
              <a:t>Voller</a:t>
            </a:r>
            <a:r>
              <a:rPr lang="en-US" sz="1600" dirty="0" smtClean="0">
                <a:solidFill>
                  <a:srgbClr val="FFFFFF"/>
                </a:solidFill>
                <a:latin typeface="Calibri"/>
                <a:ea typeface="+mn-ea"/>
              </a:rPr>
              <a:t> (</a:t>
            </a:r>
            <a:r>
              <a:rPr lang="en-US" sz="1600" i="1" dirty="0">
                <a:solidFill>
                  <a:srgbClr val="FFFFFF"/>
                </a:solidFill>
                <a:latin typeface="Calibri"/>
                <a:ea typeface="+mn-ea"/>
              </a:rPr>
              <a:t>Univ. of MN</a:t>
            </a:r>
            <a:r>
              <a:rPr lang="en-US" sz="1600" dirty="0">
                <a:solidFill>
                  <a:srgbClr val="FFFFFF"/>
                </a:solidFill>
                <a:latin typeface="Calibri"/>
                <a:ea typeface="+mn-ea"/>
              </a:rPr>
              <a:t>); I. </a:t>
            </a:r>
            <a:r>
              <a:rPr lang="en-US" sz="1600" dirty="0" err="1">
                <a:solidFill>
                  <a:srgbClr val="FFFFFF"/>
                </a:solidFill>
                <a:latin typeface="Calibri"/>
                <a:ea typeface="+mn-ea"/>
              </a:rPr>
              <a:t>Overeem</a:t>
            </a:r>
            <a:r>
              <a:rPr lang="en-US" sz="1600" dirty="0">
                <a:solidFill>
                  <a:srgbClr val="FFFFFF"/>
                </a:solidFill>
                <a:latin typeface="Calibri"/>
                <a:ea typeface="+mn-ea"/>
              </a:rPr>
              <a:t> (</a:t>
            </a:r>
            <a:r>
              <a:rPr lang="en-US" sz="1600" i="1" dirty="0">
                <a:solidFill>
                  <a:srgbClr val="FFFFFF"/>
                </a:solidFill>
                <a:latin typeface="Calibri"/>
                <a:ea typeface="+mn-ea"/>
              </a:rPr>
              <a:t>Univ. of Colorado</a:t>
            </a:r>
            <a:r>
              <a:rPr lang="en-US" sz="1600" dirty="0">
                <a:solidFill>
                  <a:srgbClr val="FFFFFF"/>
                </a:solidFill>
                <a:latin typeface="Calibri"/>
                <a:ea typeface="+mn-ea"/>
              </a:rPr>
              <a:t>); S. </a:t>
            </a:r>
            <a:r>
              <a:rPr lang="en-US" sz="1600" dirty="0" err="1">
                <a:solidFill>
                  <a:srgbClr val="FFFFFF"/>
                </a:solidFill>
                <a:latin typeface="Calibri"/>
                <a:ea typeface="+mn-ea"/>
              </a:rPr>
              <a:t>Goodbred</a:t>
            </a:r>
            <a:r>
              <a:rPr lang="en-US" sz="1600" dirty="0">
                <a:solidFill>
                  <a:srgbClr val="FFFFFF"/>
                </a:solidFill>
                <a:latin typeface="Calibri"/>
                <a:ea typeface="+mn-ea"/>
              </a:rPr>
              <a:t> (</a:t>
            </a:r>
            <a:r>
              <a:rPr lang="en-US" sz="1600" i="1" dirty="0">
                <a:solidFill>
                  <a:srgbClr val="FFFFFF"/>
                </a:solidFill>
                <a:latin typeface="Calibri"/>
                <a:ea typeface="+mn-ea"/>
              </a:rPr>
              <a:t>Vanderbilt University</a:t>
            </a:r>
            <a:r>
              <a:rPr lang="en-US" sz="1600" dirty="0">
                <a:solidFill>
                  <a:srgbClr val="FFFFFF"/>
                </a:solidFill>
                <a:latin typeface="Calibri"/>
                <a:ea typeface="+mn-ea"/>
              </a:rPr>
              <a:t>); I. Harrison (</a:t>
            </a:r>
            <a:r>
              <a:rPr lang="en-US" sz="1600" i="1" dirty="0">
                <a:solidFill>
                  <a:srgbClr val="FFFFFF"/>
                </a:solidFill>
                <a:latin typeface="Calibri"/>
                <a:ea typeface="+mn-ea"/>
              </a:rPr>
              <a:t>Int. Union for Conservation of Nature</a:t>
            </a:r>
            <a:r>
              <a:rPr lang="en-US" sz="1600" dirty="0">
                <a:solidFill>
                  <a:srgbClr val="FFFFFF"/>
                </a:solidFill>
                <a:latin typeface="Calibri"/>
                <a:ea typeface="+mn-ea"/>
              </a:rPr>
              <a:t>); C. </a:t>
            </a:r>
            <a:r>
              <a:rPr lang="en-US" sz="1600" dirty="0" err="1">
                <a:solidFill>
                  <a:srgbClr val="FFFFFF"/>
                </a:solidFill>
                <a:latin typeface="Calibri"/>
                <a:ea typeface="+mn-ea"/>
              </a:rPr>
              <a:t>Vorosmarty</a:t>
            </a:r>
            <a:r>
              <a:rPr lang="en-US" sz="1600" dirty="0">
                <a:solidFill>
                  <a:srgbClr val="FFFFFF"/>
                </a:solidFill>
                <a:latin typeface="Calibri"/>
                <a:ea typeface="+mn-ea"/>
              </a:rPr>
              <a:t> and Z. </a:t>
            </a:r>
            <a:r>
              <a:rPr lang="en-US" sz="1600" dirty="0" err="1">
                <a:solidFill>
                  <a:srgbClr val="FFFFFF"/>
                </a:solidFill>
                <a:latin typeface="Calibri"/>
                <a:ea typeface="+mn-ea"/>
              </a:rPr>
              <a:t>Tessler</a:t>
            </a:r>
            <a:r>
              <a:rPr lang="en-US" sz="1600" dirty="0">
                <a:solidFill>
                  <a:srgbClr val="FFFFFF"/>
                </a:solidFill>
                <a:latin typeface="Calibri"/>
                <a:ea typeface="+mn-ea"/>
              </a:rPr>
              <a:t> (</a:t>
            </a:r>
            <a:r>
              <a:rPr lang="en-US" sz="1600" i="1" dirty="0">
                <a:solidFill>
                  <a:srgbClr val="FFFFFF"/>
                </a:solidFill>
                <a:latin typeface="Calibri"/>
                <a:ea typeface="+mn-ea"/>
              </a:rPr>
              <a:t>City College of New York</a:t>
            </a:r>
            <a:r>
              <a:rPr lang="en-US" sz="1600" dirty="0">
                <a:solidFill>
                  <a:srgbClr val="FFFFFF"/>
                </a:solidFill>
                <a:latin typeface="Calibri"/>
                <a:ea typeface="+mn-ea"/>
              </a:rPr>
              <a:t>); E. </a:t>
            </a:r>
            <a:r>
              <a:rPr lang="en-US" sz="1600" dirty="0" err="1">
                <a:solidFill>
                  <a:srgbClr val="FFFFFF"/>
                </a:solidFill>
                <a:latin typeface="Calibri"/>
                <a:ea typeface="+mn-ea"/>
              </a:rPr>
              <a:t>Brondizio</a:t>
            </a:r>
            <a:r>
              <a:rPr lang="en-US" sz="1600" dirty="0">
                <a:solidFill>
                  <a:srgbClr val="FFFFFF"/>
                </a:solidFill>
                <a:latin typeface="Calibri"/>
                <a:ea typeface="+mn-ea"/>
              </a:rPr>
              <a:t> (</a:t>
            </a:r>
            <a:r>
              <a:rPr lang="en-US" sz="1600" i="1" dirty="0">
                <a:solidFill>
                  <a:srgbClr val="FFFFFF"/>
                </a:solidFill>
                <a:latin typeface="Calibri"/>
                <a:ea typeface="+mn-ea"/>
              </a:rPr>
              <a:t>Indiana University</a:t>
            </a:r>
            <a:r>
              <a:rPr lang="en-US" sz="1600" dirty="0">
                <a:solidFill>
                  <a:srgbClr val="FFFFFF"/>
                </a:solidFill>
                <a:latin typeface="Calibri"/>
                <a:ea typeface="+mn-ea"/>
              </a:rPr>
              <a:t>)</a:t>
            </a:r>
          </a:p>
          <a:p>
            <a:pPr defTabSz="457200" fontAlgn="auto">
              <a:spcBef>
                <a:spcPts val="0"/>
              </a:spcBef>
              <a:spcAft>
                <a:spcPts val="0"/>
              </a:spcAft>
            </a:pPr>
            <a:r>
              <a:rPr lang="en-US" sz="1600" b="1" dirty="0">
                <a:solidFill>
                  <a:srgbClr val="FFFF00"/>
                </a:solidFill>
                <a:latin typeface="Calibri"/>
                <a:ea typeface="+mn-ea"/>
              </a:rPr>
              <a:t>Japan: </a:t>
            </a:r>
            <a:r>
              <a:rPr lang="en-US" sz="1600" dirty="0">
                <a:solidFill>
                  <a:srgbClr val="FFFFFF"/>
                </a:solidFill>
                <a:latin typeface="Calibri"/>
                <a:ea typeface="+mn-ea"/>
              </a:rPr>
              <a:t>Y. Saito (Geological Survey of Japan, Japan); </a:t>
            </a:r>
          </a:p>
          <a:p>
            <a:pPr defTabSz="457200" fontAlgn="auto">
              <a:spcBef>
                <a:spcPts val="0"/>
              </a:spcBef>
              <a:spcAft>
                <a:spcPts val="0"/>
              </a:spcAft>
            </a:pPr>
            <a:r>
              <a:rPr lang="en-US" sz="1600" b="1" dirty="0">
                <a:solidFill>
                  <a:srgbClr val="FFFF00"/>
                </a:solidFill>
                <a:latin typeface="Calibri"/>
                <a:ea typeface="+mn-ea"/>
              </a:rPr>
              <a:t>Germany: </a:t>
            </a:r>
            <a:r>
              <a:rPr lang="en-US" sz="1600" dirty="0">
                <a:solidFill>
                  <a:srgbClr val="FFFFFF"/>
                </a:solidFill>
                <a:latin typeface="Calibri"/>
                <a:ea typeface="+mn-ea"/>
              </a:rPr>
              <a:t>S. </a:t>
            </a:r>
            <a:r>
              <a:rPr lang="en-US" sz="1600" dirty="0" err="1">
                <a:solidFill>
                  <a:srgbClr val="FFFFFF"/>
                </a:solidFill>
                <a:latin typeface="Calibri"/>
                <a:ea typeface="+mn-ea"/>
              </a:rPr>
              <a:t>Dech</a:t>
            </a:r>
            <a:r>
              <a:rPr lang="en-US" sz="1600" dirty="0">
                <a:solidFill>
                  <a:srgbClr val="FFFFFF"/>
                </a:solidFill>
                <a:latin typeface="Calibri"/>
                <a:ea typeface="+mn-ea"/>
              </a:rPr>
              <a:t> and C. </a:t>
            </a:r>
            <a:r>
              <a:rPr lang="en-US" sz="1600" dirty="0" err="1">
                <a:solidFill>
                  <a:srgbClr val="FFFFFF"/>
                </a:solidFill>
                <a:latin typeface="Calibri"/>
                <a:ea typeface="+mn-ea"/>
              </a:rPr>
              <a:t>Kuenzer</a:t>
            </a:r>
            <a:r>
              <a:rPr lang="en-US" sz="1600" dirty="0">
                <a:solidFill>
                  <a:srgbClr val="FFFFFF"/>
                </a:solidFill>
                <a:latin typeface="Calibri"/>
                <a:ea typeface="+mn-ea"/>
              </a:rPr>
              <a:t> (University of </a:t>
            </a:r>
            <a:r>
              <a:rPr lang="en-US" sz="1600" dirty="0" err="1">
                <a:solidFill>
                  <a:srgbClr val="FFFFFF"/>
                </a:solidFill>
                <a:latin typeface="Calibri"/>
                <a:ea typeface="+mn-ea"/>
              </a:rPr>
              <a:t>Wuerzburg</a:t>
            </a:r>
            <a:r>
              <a:rPr lang="en-US" sz="1600" dirty="0">
                <a:solidFill>
                  <a:srgbClr val="FFFFFF"/>
                </a:solidFill>
                <a:latin typeface="Calibri"/>
                <a:ea typeface="+mn-ea"/>
              </a:rPr>
              <a:t>); F. Renaud (United Nations Univ.); </a:t>
            </a:r>
          </a:p>
          <a:p>
            <a:pPr defTabSz="457200" fontAlgn="auto">
              <a:spcBef>
                <a:spcPts val="0"/>
              </a:spcBef>
              <a:spcAft>
                <a:spcPts val="0"/>
              </a:spcAft>
            </a:pPr>
            <a:r>
              <a:rPr lang="en-US" sz="1600" b="1" dirty="0">
                <a:solidFill>
                  <a:srgbClr val="FFFF00"/>
                </a:solidFill>
                <a:latin typeface="Calibri"/>
                <a:ea typeface="+mn-ea"/>
              </a:rPr>
              <a:t>France: </a:t>
            </a:r>
            <a:r>
              <a:rPr lang="en-US" sz="1600" dirty="0">
                <a:solidFill>
                  <a:srgbClr val="FFFFFF"/>
                </a:solidFill>
                <a:latin typeface="Calibri"/>
                <a:ea typeface="+mn-ea"/>
              </a:rPr>
              <a:t>E. Anthony</a:t>
            </a:r>
            <a:r>
              <a:rPr lang="en-US" sz="1600" b="1" dirty="0">
                <a:solidFill>
                  <a:srgbClr val="FFFFFF"/>
                </a:solidFill>
                <a:latin typeface="Calibri"/>
                <a:ea typeface="+mn-ea"/>
              </a:rPr>
              <a:t> </a:t>
            </a:r>
            <a:r>
              <a:rPr lang="en-US" sz="1600" dirty="0">
                <a:solidFill>
                  <a:srgbClr val="FFFFFF"/>
                </a:solidFill>
                <a:latin typeface="Calibri"/>
                <a:ea typeface="+mn-ea"/>
              </a:rPr>
              <a:t>(Aix-Marseille University); </a:t>
            </a:r>
          </a:p>
          <a:p>
            <a:pPr defTabSz="457200" fontAlgn="auto">
              <a:spcBef>
                <a:spcPts val="0"/>
              </a:spcBef>
              <a:spcAft>
                <a:spcPts val="0"/>
              </a:spcAft>
            </a:pPr>
            <a:r>
              <a:rPr lang="en-US" sz="1600" b="1" dirty="0">
                <a:solidFill>
                  <a:srgbClr val="FFFF00"/>
                </a:solidFill>
                <a:latin typeface="Calibri"/>
                <a:ea typeface="+mn-ea"/>
              </a:rPr>
              <a:t>U.K: </a:t>
            </a:r>
            <a:r>
              <a:rPr lang="en-US" sz="1600" dirty="0" smtClean="0">
                <a:solidFill>
                  <a:srgbClr val="FFFFFF"/>
                </a:solidFill>
                <a:latin typeface="Calibri"/>
                <a:ea typeface="+mn-ea"/>
              </a:rPr>
              <a:t>Z</a:t>
            </a:r>
            <a:r>
              <a:rPr lang="en-US" sz="1600" dirty="0">
                <a:solidFill>
                  <a:srgbClr val="FFFFFF"/>
                </a:solidFill>
                <a:latin typeface="Calibri"/>
                <a:ea typeface="+mn-ea"/>
              </a:rPr>
              <a:t>. Matthews, R. Nicholls,  J. Dearing, A. Lazar, and A. </a:t>
            </a:r>
            <a:r>
              <a:rPr lang="en-US" sz="1600" dirty="0" err="1">
                <a:solidFill>
                  <a:srgbClr val="FFFFFF"/>
                </a:solidFill>
                <a:latin typeface="Calibri"/>
                <a:ea typeface="+mn-ea"/>
              </a:rPr>
              <a:t>Baschieri</a:t>
            </a:r>
            <a:r>
              <a:rPr lang="en-US" sz="1600" dirty="0">
                <a:solidFill>
                  <a:srgbClr val="FFFFFF"/>
                </a:solidFill>
                <a:latin typeface="Calibri"/>
                <a:ea typeface="+mn-ea"/>
              </a:rPr>
              <a:t> (Univ. of Southampton); J. Hutton </a:t>
            </a:r>
            <a:r>
              <a:rPr lang="en-US" sz="1600" dirty="0" smtClean="0">
                <a:solidFill>
                  <a:srgbClr val="FFFFFF"/>
                </a:solidFill>
                <a:latin typeface="Calibri"/>
                <a:ea typeface="+mn-ea"/>
              </a:rPr>
              <a:t>(</a:t>
            </a:r>
            <a:r>
              <a:rPr lang="en-US" sz="1600" dirty="0">
                <a:solidFill>
                  <a:prstClr val="white"/>
                </a:solidFill>
                <a:latin typeface="Calibri"/>
                <a:ea typeface="+mn-ea"/>
              </a:rPr>
              <a:t>UNEP - World Conservation Monitoring </a:t>
            </a:r>
            <a:r>
              <a:rPr lang="en-US" sz="1600" dirty="0" smtClean="0">
                <a:solidFill>
                  <a:prstClr val="white"/>
                </a:solidFill>
                <a:latin typeface="Calibri"/>
                <a:ea typeface="+mn-ea"/>
              </a:rPr>
              <a:t>Centre</a:t>
            </a:r>
            <a:r>
              <a:rPr lang="en-US" sz="1600" dirty="0" smtClean="0">
                <a:solidFill>
                  <a:srgbClr val="FFFFFF"/>
                </a:solidFill>
                <a:latin typeface="Calibri"/>
                <a:ea typeface="+mn-ea"/>
              </a:rPr>
              <a:t>)</a:t>
            </a:r>
            <a:r>
              <a:rPr lang="en-US" sz="1600" dirty="0">
                <a:solidFill>
                  <a:srgbClr val="FFFFFF"/>
                </a:solidFill>
                <a:latin typeface="Calibri"/>
                <a:ea typeface="+mn-ea"/>
              </a:rPr>
              <a:t>; </a:t>
            </a:r>
          </a:p>
          <a:p>
            <a:pPr defTabSz="457200" fontAlgn="auto">
              <a:spcBef>
                <a:spcPts val="0"/>
              </a:spcBef>
              <a:spcAft>
                <a:spcPts val="0"/>
              </a:spcAft>
            </a:pPr>
            <a:r>
              <a:rPr lang="en-US" sz="1600" b="1" dirty="0">
                <a:solidFill>
                  <a:srgbClr val="FFFF00"/>
                </a:solidFill>
                <a:latin typeface="Calibri"/>
                <a:ea typeface="+mn-ea"/>
              </a:rPr>
              <a:t>India: </a:t>
            </a:r>
            <a:r>
              <a:rPr lang="en-US" sz="1600" dirty="0">
                <a:solidFill>
                  <a:srgbClr val="FFFFFF"/>
                </a:solidFill>
                <a:latin typeface="Calibri"/>
                <a:ea typeface="+mn-ea"/>
              </a:rPr>
              <a:t>R. </a:t>
            </a:r>
            <a:r>
              <a:rPr lang="en-US" sz="1600" dirty="0" err="1">
                <a:solidFill>
                  <a:srgbClr val="FFFFFF"/>
                </a:solidFill>
                <a:latin typeface="Calibri"/>
                <a:ea typeface="+mn-ea"/>
              </a:rPr>
              <a:t>Ramachandran</a:t>
            </a:r>
            <a:r>
              <a:rPr lang="en-US" sz="1600" dirty="0">
                <a:solidFill>
                  <a:srgbClr val="FFFFFF"/>
                </a:solidFill>
                <a:latin typeface="Calibri"/>
                <a:ea typeface="+mn-ea"/>
              </a:rPr>
              <a:t> (Anna Univ.</a:t>
            </a:r>
            <a:r>
              <a:rPr lang="en-US" sz="1600" dirty="0" smtClean="0">
                <a:solidFill>
                  <a:srgbClr val="FFFFFF"/>
                </a:solidFill>
                <a:latin typeface="Calibri"/>
                <a:ea typeface="+mn-ea"/>
              </a:rPr>
              <a:t>)</a:t>
            </a:r>
            <a:endParaRPr lang="en-US" sz="1600" dirty="0">
              <a:solidFill>
                <a:srgbClr val="FFFFFF"/>
              </a:solidFill>
              <a:latin typeface="Calibri"/>
              <a:ea typeface="+mn-ea"/>
            </a:endParaRPr>
          </a:p>
          <a:p>
            <a:pPr defTabSz="457200" fontAlgn="auto">
              <a:spcBef>
                <a:spcPts val="0"/>
              </a:spcBef>
              <a:spcAft>
                <a:spcPts val="0"/>
              </a:spcAft>
            </a:pPr>
            <a:r>
              <a:rPr lang="en-US" sz="1600" b="1" dirty="0">
                <a:solidFill>
                  <a:srgbClr val="FFFF00"/>
                </a:solidFill>
                <a:latin typeface="Calibri"/>
                <a:ea typeface="+mn-ea"/>
              </a:rPr>
              <a:t>Netherlands</a:t>
            </a:r>
            <a:r>
              <a:rPr lang="en-US" sz="1600" dirty="0">
                <a:solidFill>
                  <a:srgbClr val="FFFF00"/>
                </a:solidFill>
                <a:latin typeface="Calibri"/>
                <a:ea typeface="+mn-ea"/>
              </a:rPr>
              <a:t>: </a:t>
            </a:r>
            <a:r>
              <a:rPr lang="en-US" sz="1600" dirty="0">
                <a:solidFill>
                  <a:srgbClr val="FFFFFF"/>
                </a:solidFill>
                <a:latin typeface="Calibri"/>
                <a:ea typeface="+mn-ea"/>
              </a:rPr>
              <a:t>M. </a:t>
            </a:r>
            <a:r>
              <a:rPr lang="en-US" sz="1600" dirty="0" err="1">
                <a:solidFill>
                  <a:srgbClr val="FFFFFF"/>
                </a:solidFill>
                <a:latin typeface="Calibri"/>
                <a:ea typeface="+mn-ea"/>
              </a:rPr>
              <a:t>Marchand</a:t>
            </a:r>
            <a:r>
              <a:rPr lang="en-US" sz="1600" dirty="0">
                <a:solidFill>
                  <a:srgbClr val="FFFFFF"/>
                </a:solidFill>
                <a:latin typeface="Calibri"/>
                <a:ea typeface="+mn-ea"/>
              </a:rPr>
              <a:t> and T. </a:t>
            </a:r>
            <a:r>
              <a:rPr lang="en-US" sz="1600" dirty="0" err="1">
                <a:solidFill>
                  <a:srgbClr val="FFFFFF"/>
                </a:solidFill>
                <a:latin typeface="Calibri"/>
                <a:ea typeface="+mn-ea"/>
              </a:rPr>
              <a:t>Bucx</a:t>
            </a:r>
            <a:r>
              <a:rPr lang="en-US" sz="1600" dirty="0">
                <a:solidFill>
                  <a:srgbClr val="FFFFFF"/>
                </a:solidFill>
                <a:latin typeface="Calibri"/>
                <a:ea typeface="+mn-ea"/>
              </a:rPr>
              <a:t> (</a:t>
            </a:r>
            <a:r>
              <a:rPr lang="en-US" sz="1600" dirty="0" err="1">
                <a:solidFill>
                  <a:srgbClr val="FFFFFF"/>
                </a:solidFill>
                <a:latin typeface="Calibri"/>
                <a:ea typeface="+mn-ea"/>
              </a:rPr>
              <a:t>Deltares</a:t>
            </a:r>
            <a:r>
              <a:rPr lang="en-US" sz="1600" dirty="0">
                <a:solidFill>
                  <a:srgbClr val="FFFFFF"/>
                </a:solidFill>
                <a:latin typeface="Calibri"/>
                <a:ea typeface="+mn-ea"/>
              </a:rPr>
              <a:t>)</a:t>
            </a:r>
          </a:p>
          <a:p>
            <a:pPr defTabSz="457200" fontAlgn="auto">
              <a:spcBef>
                <a:spcPts val="0"/>
              </a:spcBef>
              <a:spcAft>
                <a:spcPts val="0"/>
              </a:spcAft>
            </a:pPr>
            <a:r>
              <a:rPr lang="en-US" sz="1600" b="1" dirty="0">
                <a:solidFill>
                  <a:srgbClr val="FFFF00"/>
                </a:solidFill>
                <a:latin typeface="Calibri"/>
                <a:ea typeface="+mn-ea"/>
              </a:rPr>
              <a:t>Bangladesh</a:t>
            </a:r>
            <a:r>
              <a:rPr lang="en-US" sz="1600" dirty="0">
                <a:solidFill>
                  <a:srgbClr val="FFFF00"/>
                </a:solidFill>
                <a:latin typeface="Calibri"/>
                <a:ea typeface="+mn-ea"/>
              </a:rPr>
              <a:t>: </a:t>
            </a:r>
            <a:r>
              <a:rPr lang="en-US" sz="1600" dirty="0">
                <a:solidFill>
                  <a:srgbClr val="FFFFFF"/>
                </a:solidFill>
                <a:latin typeface="Calibri"/>
                <a:ea typeface="+mn-ea"/>
              </a:rPr>
              <a:t>K.M. Ahmed (Univ. of Dhaka); M.M. </a:t>
            </a:r>
            <a:r>
              <a:rPr lang="en-US" sz="1600" dirty="0" err="1">
                <a:solidFill>
                  <a:srgbClr val="FFFFFF"/>
                </a:solidFill>
                <a:latin typeface="Calibri"/>
                <a:ea typeface="+mn-ea"/>
              </a:rPr>
              <a:t>Rahman</a:t>
            </a:r>
            <a:r>
              <a:rPr lang="en-US" sz="1600" dirty="0">
                <a:solidFill>
                  <a:srgbClr val="FFFFFF"/>
                </a:solidFill>
                <a:latin typeface="Calibri"/>
                <a:ea typeface="+mn-ea"/>
              </a:rPr>
              <a:t> (Bangladesh Univ. of Engineering and Technology);</a:t>
            </a:r>
          </a:p>
          <a:p>
            <a:pPr defTabSz="457200" fontAlgn="auto">
              <a:spcBef>
                <a:spcPts val="0"/>
              </a:spcBef>
              <a:spcAft>
                <a:spcPts val="0"/>
              </a:spcAft>
            </a:pPr>
            <a:r>
              <a:rPr lang="en-US" sz="1600" b="1" dirty="0">
                <a:solidFill>
                  <a:srgbClr val="FFFF00"/>
                </a:solidFill>
                <a:latin typeface="Calibri"/>
                <a:ea typeface="+mn-ea"/>
              </a:rPr>
              <a:t>Vietnam: </a:t>
            </a:r>
            <a:r>
              <a:rPr lang="en-US" sz="1600" dirty="0">
                <a:solidFill>
                  <a:srgbClr val="FFFFFF"/>
                </a:solidFill>
                <a:latin typeface="Calibri"/>
                <a:ea typeface="+mn-ea"/>
              </a:rPr>
              <a:t>V. L. </a:t>
            </a:r>
            <a:r>
              <a:rPr lang="en-US" sz="1600" dirty="0" err="1">
                <a:solidFill>
                  <a:srgbClr val="FFFFFF"/>
                </a:solidFill>
                <a:latin typeface="Calibri"/>
                <a:ea typeface="+mn-ea"/>
              </a:rPr>
              <a:t>Ngugen</a:t>
            </a:r>
            <a:r>
              <a:rPr lang="en-US" sz="1600" dirty="0">
                <a:solidFill>
                  <a:srgbClr val="FFFFFF"/>
                </a:solidFill>
                <a:latin typeface="Calibri"/>
                <a:ea typeface="+mn-ea"/>
              </a:rPr>
              <a:t> (Vietnam Academy of Science and Technology); M. </a:t>
            </a:r>
            <a:r>
              <a:rPr lang="en-US" sz="1600" dirty="0" err="1">
                <a:solidFill>
                  <a:srgbClr val="FFFFFF"/>
                </a:solidFill>
                <a:latin typeface="Calibri"/>
                <a:ea typeface="+mn-ea"/>
              </a:rPr>
              <a:t>Goichot</a:t>
            </a:r>
            <a:r>
              <a:rPr lang="en-US" sz="1600" dirty="0">
                <a:solidFill>
                  <a:srgbClr val="FFFFFF"/>
                </a:solidFill>
                <a:latin typeface="Calibri"/>
                <a:ea typeface="+mn-ea"/>
              </a:rPr>
              <a:t> (World Wide Fund for Nature – Greater Mekong)</a:t>
            </a:r>
          </a:p>
          <a:p>
            <a:pPr defTabSz="457200" fontAlgn="auto">
              <a:spcBef>
                <a:spcPts val="0"/>
              </a:spcBef>
              <a:spcAft>
                <a:spcPts val="0"/>
              </a:spcAft>
            </a:pPr>
            <a:r>
              <a:rPr lang="en-US" sz="1600" b="1" dirty="0">
                <a:solidFill>
                  <a:srgbClr val="FFFF00"/>
                </a:solidFill>
                <a:latin typeface="Calibri"/>
                <a:ea typeface="+mn-ea"/>
              </a:rPr>
              <a:t>Norway: </a:t>
            </a:r>
            <a:r>
              <a:rPr lang="en-US" sz="1600" dirty="0">
                <a:solidFill>
                  <a:srgbClr val="FFFFFF"/>
                </a:solidFill>
                <a:latin typeface="Calibri"/>
                <a:ea typeface="+mn-ea"/>
              </a:rPr>
              <a:t>A. Newton (Norwegian Inst. for Air Research, Norway); </a:t>
            </a:r>
          </a:p>
          <a:p>
            <a:pPr defTabSz="457200" fontAlgn="auto">
              <a:spcBef>
                <a:spcPts val="0"/>
              </a:spcBef>
              <a:spcAft>
                <a:spcPts val="0"/>
              </a:spcAft>
            </a:pPr>
            <a:r>
              <a:rPr lang="en-US" sz="1600" b="1" dirty="0">
                <a:solidFill>
                  <a:srgbClr val="FFFF00"/>
                </a:solidFill>
                <a:latin typeface="Calibri"/>
                <a:ea typeface="+mn-ea"/>
              </a:rPr>
              <a:t>Brazil: </a:t>
            </a:r>
            <a:r>
              <a:rPr lang="en-US" sz="1600" dirty="0">
                <a:solidFill>
                  <a:srgbClr val="FFFFFF"/>
                </a:solidFill>
                <a:latin typeface="Calibri"/>
                <a:ea typeface="+mn-ea"/>
              </a:rPr>
              <a:t>S. Costa (University of Vale do </a:t>
            </a:r>
            <a:r>
              <a:rPr lang="en-US" sz="1600" dirty="0" err="1">
                <a:solidFill>
                  <a:srgbClr val="FFFFFF"/>
                </a:solidFill>
                <a:latin typeface="Calibri"/>
                <a:ea typeface="+mn-ea"/>
              </a:rPr>
              <a:t>Paraíba</a:t>
            </a:r>
            <a:r>
              <a:rPr lang="en-US" sz="1600" dirty="0">
                <a:solidFill>
                  <a:srgbClr val="FFFFFF"/>
                </a:solidFill>
                <a:latin typeface="Calibri"/>
                <a:ea typeface="+mn-ea"/>
              </a:rPr>
              <a:t>), </a:t>
            </a:r>
          </a:p>
          <a:p>
            <a:pPr defTabSz="457200" fontAlgn="auto">
              <a:spcBef>
                <a:spcPts val="0"/>
              </a:spcBef>
              <a:spcAft>
                <a:spcPts val="0"/>
              </a:spcAft>
            </a:pPr>
            <a:r>
              <a:rPr lang="en-US" sz="1600" b="1" dirty="0">
                <a:solidFill>
                  <a:srgbClr val="FFFF00"/>
                </a:solidFill>
                <a:latin typeface="Calibri"/>
                <a:ea typeface="+mn-ea"/>
              </a:rPr>
              <a:t>Canada</a:t>
            </a:r>
            <a:r>
              <a:rPr lang="en-US" sz="1600" dirty="0">
                <a:solidFill>
                  <a:srgbClr val="FFFF00"/>
                </a:solidFill>
                <a:latin typeface="Calibri"/>
                <a:ea typeface="+mn-ea"/>
              </a:rPr>
              <a:t>: </a:t>
            </a:r>
            <a:r>
              <a:rPr lang="en-US" sz="1600" dirty="0">
                <a:solidFill>
                  <a:srgbClr val="FFFFFF"/>
                </a:solidFill>
                <a:latin typeface="Calibri"/>
                <a:ea typeface="+mn-ea"/>
              </a:rPr>
              <a:t>G. </a:t>
            </a:r>
            <a:r>
              <a:rPr lang="en-US" sz="1600" dirty="0" err="1">
                <a:solidFill>
                  <a:srgbClr val="FFFFFF"/>
                </a:solidFill>
                <a:latin typeface="Calibri"/>
                <a:ea typeface="+mn-ea"/>
              </a:rPr>
              <a:t>Lintern</a:t>
            </a:r>
            <a:r>
              <a:rPr lang="en-US" sz="1600" dirty="0">
                <a:solidFill>
                  <a:srgbClr val="FFFFFF"/>
                </a:solidFill>
                <a:latin typeface="Calibri"/>
                <a:ea typeface="+mn-ea"/>
              </a:rPr>
              <a:t> (Natural Resources Canada); P. Van </a:t>
            </a:r>
            <a:r>
              <a:rPr lang="en-US" sz="1600" dirty="0" err="1">
                <a:solidFill>
                  <a:srgbClr val="FFFFFF"/>
                </a:solidFill>
                <a:latin typeface="Calibri"/>
                <a:ea typeface="+mn-ea"/>
              </a:rPr>
              <a:t>Cappellen</a:t>
            </a:r>
            <a:r>
              <a:rPr lang="en-US" sz="1600" dirty="0">
                <a:solidFill>
                  <a:srgbClr val="FFFFFF"/>
                </a:solidFill>
                <a:latin typeface="Calibri"/>
                <a:ea typeface="+mn-ea"/>
              </a:rPr>
              <a:t> and H. </a:t>
            </a:r>
            <a:r>
              <a:rPr lang="en-US" sz="1600" dirty="0" err="1">
                <a:solidFill>
                  <a:srgbClr val="FFFFFF"/>
                </a:solidFill>
                <a:latin typeface="Calibri"/>
                <a:ea typeface="+mn-ea"/>
              </a:rPr>
              <a:t>Durr</a:t>
            </a:r>
            <a:r>
              <a:rPr lang="en-US" sz="1600" dirty="0">
                <a:solidFill>
                  <a:srgbClr val="FFFFFF"/>
                </a:solidFill>
                <a:latin typeface="Calibri"/>
                <a:ea typeface="+mn-ea"/>
              </a:rPr>
              <a:t> (University of Waterloo), </a:t>
            </a:r>
          </a:p>
          <a:p>
            <a:pPr defTabSz="457200" fontAlgn="auto">
              <a:spcBef>
                <a:spcPts val="0"/>
              </a:spcBef>
              <a:spcAft>
                <a:spcPts val="0"/>
              </a:spcAft>
            </a:pPr>
            <a:r>
              <a:rPr lang="en-US" sz="1600" b="1" dirty="0">
                <a:solidFill>
                  <a:srgbClr val="FFFF00"/>
                </a:solidFill>
                <a:latin typeface="Calibri"/>
                <a:ea typeface="+mn-ea"/>
              </a:rPr>
              <a:t>China: </a:t>
            </a:r>
            <a:r>
              <a:rPr lang="en-US" sz="1600" dirty="0">
                <a:solidFill>
                  <a:srgbClr val="FFFFFF"/>
                </a:solidFill>
                <a:latin typeface="Calibri"/>
                <a:ea typeface="+mn-ea"/>
              </a:rPr>
              <a:t>S. </a:t>
            </a:r>
            <a:r>
              <a:rPr lang="en-US" sz="1600" dirty="0" err="1">
                <a:solidFill>
                  <a:srgbClr val="FFFFFF"/>
                </a:solidFill>
                <a:latin typeface="Calibri"/>
                <a:ea typeface="+mn-ea"/>
              </a:rPr>
              <a:t>Gao</a:t>
            </a:r>
            <a:r>
              <a:rPr lang="en-US" sz="1600" dirty="0">
                <a:solidFill>
                  <a:srgbClr val="FFFFFF"/>
                </a:solidFill>
                <a:latin typeface="Calibri"/>
                <a:ea typeface="+mn-ea"/>
              </a:rPr>
              <a:t> (Nanjing Univ.</a:t>
            </a:r>
            <a:r>
              <a:rPr lang="en-US" sz="1600" dirty="0" smtClean="0">
                <a:solidFill>
                  <a:srgbClr val="FFFFFF"/>
                </a:solidFill>
                <a:latin typeface="Calibri"/>
                <a:ea typeface="+mn-ea"/>
              </a:rPr>
              <a:t>) </a:t>
            </a:r>
            <a:endParaRPr lang="en-US" sz="1600" dirty="0">
              <a:solidFill>
                <a:srgbClr val="FFFFFF"/>
              </a:solidFill>
              <a:latin typeface="Calibri"/>
              <a:ea typeface="+mn-ea"/>
            </a:endParaRPr>
          </a:p>
        </p:txBody>
      </p:sp>
      <p:sp>
        <p:nvSpPr>
          <p:cNvPr id="4" name="Rectangle 2"/>
          <p:cNvSpPr txBox="1">
            <a:spLocks noChangeArrowheads="1"/>
          </p:cNvSpPr>
          <p:nvPr/>
        </p:nvSpPr>
        <p:spPr>
          <a:xfrm>
            <a:off x="-304800" y="228600"/>
            <a:ext cx="8229600" cy="1143000"/>
          </a:xfrm>
          <a:prstGeom prst="rect">
            <a:avLst/>
          </a:prstGeom>
        </p:spPr>
        <p:txBody>
          <a:bodyPr lIns="91410" tIns="45706" rIns="91410" bIns="45706">
            <a:normAutofit/>
          </a:bodyPr>
          <a:lstStyle>
            <a:lvl1pPr algn="ctr" defTabSz="914071"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solidFill>
                  <a:srgbClr val="FFFF00"/>
                </a:solidFill>
                <a:latin typeface="Arial" charset="0"/>
              </a:rPr>
              <a:t>The “BF-DELTAS Team”</a:t>
            </a:r>
          </a:p>
          <a:p>
            <a:pPr fontAlgn="auto">
              <a:spcAft>
                <a:spcPts val="0"/>
              </a:spcAft>
            </a:pPr>
            <a:r>
              <a:rPr lang="en-US" sz="3200" dirty="0" smtClean="0">
                <a:solidFill>
                  <a:srgbClr val="FFFF00"/>
                </a:solidFill>
                <a:latin typeface="Arial" charset="0"/>
              </a:rPr>
              <a:t>Led by University of Minnesota </a:t>
            </a:r>
            <a:endParaRPr lang="en-US" sz="3200" dirty="0">
              <a:solidFill>
                <a:srgbClr val="FFFF00"/>
              </a:solidFill>
              <a:latin typeface="Arial"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1" y="304799"/>
            <a:ext cx="1364917" cy="484905"/>
          </a:xfrm>
          <a:prstGeom prst="rect">
            <a:avLst/>
          </a:prstGeom>
        </p:spPr>
      </p:pic>
      <p:pic>
        <p:nvPicPr>
          <p:cNvPr id="9" name="Picture 8"/>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50216" y="304800"/>
            <a:ext cx="540339" cy="484905"/>
          </a:xfrm>
          <a:prstGeom prst="rect">
            <a:avLst/>
          </a:prstGeom>
          <a:noFill/>
          <a:ln>
            <a:noFill/>
          </a:ln>
        </p:spPr>
      </p:pic>
      <p:pic>
        <p:nvPicPr>
          <p:cNvPr id="11" name="Picture 10"/>
          <p:cNvPicPr>
            <a:picLocks noChangeAspect="1"/>
          </p:cNvPicPr>
          <p:nvPr/>
        </p:nvPicPr>
        <p:blipFill>
          <a:blip r:embed="rId5"/>
          <a:stretch>
            <a:fillRect/>
          </a:stretch>
        </p:blipFill>
        <p:spPr>
          <a:xfrm>
            <a:off x="6858000" y="838200"/>
            <a:ext cx="2321859" cy="461656"/>
          </a:xfrm>
          <a:prstGeom prst="rect">
            <a:avLst/>
          </a:prstGeom>
        </p:spPr>
      </p:pic>
    </p:spTree>
    <p:extLst>
      <p:ext uri="{BB962C8B-B14F-4D97-AF65-F5344CB8AC3E}">
        <p14:creationId xmlns:p14="http://schemas.microsoft.com/office/powerpoint/2010/main" val="343648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pic>
        <p:nvPicPr>
          <p:cNvPr id="3" name="Picture 2"/>
          <p:cNvPicPr>
            <a:picLocks noChangeAspect="1"/>
          </p:cNvPicPr>
          <p:nvPr/>
        </p:nvPicPr>
        <p:blipFill>
          <a:blip r:embed="rId2"/>
          <a:stretch>
            <a:fillRect/>
          </a:stretch>
        </p:blipFill>
        <p:spPr>
          <a:xfrm>
            <a:off x="0" y="12700"/>
            <a:ext cx="9144000" cy="6815404"/>
          </a:xfrm>
          <a:prstGeom prst="rect">
            <a:avLst/>
          </a:prstGeom>
        </p:spPr>
      </p:pic>
    </p:spTree>
    <p:extLst>
      <p:ext uri="{BB962C8B-B14F-4D97-AF65-F5344CB8AC3E}">
        <p14:creationId xmlns:p14="http://schemas.microsoft.com/office/powerpoint/2010/main" val="1025188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31C822-DEF9-FA46-9856-788F138A3EBF}"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pic>
        <p:nvPicPr>
          <p:cNvPr id="3" name="Picture 2"/>
          <p:cNvPicPr>
            <a:picLocks noChangeAspect="1"/>
          </p:cNvPicPr>
          <p:nvPr/>
        </p:nvPicPr>
        <p:blipFill>
          <a:blip r:embed="rId2"/>
          <a:stretch>
            <a:fillRect/>
          </a:stretch>
        </p:blipFill>
        <p:spPr>
          <a:xfrm>
            <a:off x="228600" y="33462"/>
            <a:ext cx="8744507" cy="6824538"/>
          </a:xfrm>
          <a:prstGeom prst="rect">
            <a:avLst/>
          </a:prstGeom>
        </p:spPr>
      </p:pic>
    </p:spTree>
    <p:extLst>
      <p:ext uri="{BB962C8B-B14F-4D97-AF65-F5344CB8AC3E}">
        <p14:creationId xmlns:p14="http://schemas.microsoft.com/office/powerpoint/2010/main" val="240746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71922"/>
          </a:xfrm>
          <a:prstGeom prst="rect">
            <a:avLst/>
          </a:prstGeom>
        </p:spPr>
      </p:pic>
    </p:spTree>
    <p:extLst>
      <p:ext uri="{BB962C8B-B14F-4D97-AF65-F5344CB8AC3E}">
        <p14:creationId xmlns:p14="http://schemas.microsoft.com/office/powerpoint/2010/main" val="310883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33001"/>
          </a:xfrm>
          <a:prstGeom prst="rect">
            <a:avLst/>
          </a:prstGeom>
        </p:spPr>
      </p:pic>
    </p:spTree>
    <p:extLst>
      <p:ext uri="{BB962C8B-B14F-4D97-AF65-F5344CB8AC3E}">
        <p14:creationId xmlns:p14="http://schemas.microsoft.com/office/powerpoint/2010/main" val="158970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2438"/>
          </a:xfrm>
          <a:prstGeom prst="rect">
            <a:avLst/>
          </a:prstGeom>
        </p:spPr>
      </p:pic>
    </p:spTree>
    <p:extLst>
      <p:ext uri="{BB962C8B-B14F-4D97-AF65-F5344CB8AC3E}">
        <p14:creationId xmlns:p14="http://schemas.microsoft.com/office/powerpoint/2010/main" val="562541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Strategic Partnering</a:t>
            </a:r>
            <a:endParaRPr lang="en-US" dirty="0"/>
          </a:p>
        </p:txBody>
      </p:sp>
      <p:sp>
        <p:nvSpPr>
          <p:cNvPr id="3" name="Content Placeholder 2"/>
          <p:cNvSpPr>
            <a:spLocks noGrp="1"/>
          </p:cNvSpPr>
          <p:nvPr>
            <p:ph idx="1"/>
          </p:nvPr>
        </p:nvSpPr>
        <p:spPr>
          <a:xfrm>
            <a:off x="473909" y="1600200"/>
            <a:ext cx="8229600" cy="4525963"/>
          </a:xfrm>
        </p:spPr>
        <p:txBody>
          <a:bodyPr>
            <a:normAutofit fontScale="85000" lnSpcReduction="10000"/>
          </a:bodyPr>
          <a:lstStyle/>
          <a:p>
            <a:r>
              <a:rPr lang="en-US" dirty="0" smtClean="0"/>
              <a:t>Lead on a handful of Strategic grand challenges (e.g., sustainability, big data, collaboration technologies, research-infused education, etc.)</a:t>
            </a:r>
          </a:p>
          <a:p>
            <a:r>
              <a:rPr lang="en-US" dirty="0" smtClean="0"/>
              <a:t>Scientific infrastructure and facilities</a:t>
            </a:r>
          </a:p>
          <a:p>
            <a:r>
              <a:rPr lang="en-US" dirty="0" smtClean="0"/>
              <a:t>Adopt best practices – emphasis on leveraging</a:t>
            </a:r>
          </a:p>
          <a:p>
            <a:r>
              <a:rPr lang="en-US" dirty="0" smtClean="0"/>
              <a:t>Partnerships with emerging powerhouses</a:t>
            </a:r>
          </a:p>
          <a:p>
            <a:r>
              <a:rPr lang="en-US" dirty="0" smtClean="0"/>
              <a:t>Strategic regional hubs (including developing world)</a:t>
            </a:r>
          </a:p>
          <a:p>
            <a:r>
              <a:rPr lang="en-US" dirty="0" smtClean="0"/>
              <a:t>Develop the human capital</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276992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mtClean="0"/>
              <a:pPr/>
              <a:t>4</a:t>
            </a:fld>
            <a:endParaRPr lang="en-US" dirty="0"/>
          </a:p>
        </p:txBody>
      </p:sp>
      <p:sp>
        <p:nvSpPr>
          <p:cNvPr id="3" name="TextBox 2"/>
          <p:cNvSpPr txBox="1"/>
          <p:nvPr/>
        </p:nvSpPr>
        <p:spPr>
          <a:xfrm>
            <a:off x="463550" y="220103"/>
            <a:ext cx="3917950" cy="261610"/>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INTERNATIONAL RESEARCH</a:t>
            </a:r>
            <a:endParaRPr lang="en-US" sz="1100" dirty="0">
              <a:solidFill>
                <a:schemeClr val="bg2">
                  <a:lumMod val="75000"/>
                </a:schemeClr>
              </a:solidFill>
              <a:latin typeface="Avenir Light"/>
              <a:cs typeface="Helvetica" panose="020B0604020202020204" pitchFamily="34" charset="0"/>
            </a:endParaRPr>
          </a:p>
        </p:txBody>
      </p:sp>
      <p:sp>
        <p:nvSpPr>
          <p:cNvPr id="4" name="TextBox 3"/>
          <p:cNvSpPr txBox="1"/>
          <p:nvPr/>
        </p:nvSpPr>
        <p:spPr>
          <a:xfrm>
            <a:off x="467866" y="685800"/>
            <a:ext cx="7761734" cy="400110"/>
          </a:xfrm>
          <a:prstGeom prst="rect">
            <a:avLst/>
          </a:prstGeom>
          <a:noFill/>
        </p:spPr>
        <p:txBody>
          <a:bodyPr wrap="square" rtlCol="0">
            <a:spAutoFit/>
          </a:bodyPr>
          <a:lstStyle/>
          <a:p>
            <a:r>
              <a:rPr lang="en-US" sz="2000" b="1" cap="all" dirty="0">
                <a:latin typeface="Calibri" panose="020F0502020204030204" pitchFamily="34" charset="0"/>
                <a:cs typeface="Helvetica" panose="020B0604020202020204" pitchFamily="34" charset="0"/>
              </a:rPr>
              <a:t>The Committee Appointed by Dr. Brian Herman, VP of Research</a:t>
            </a:r>
            <a:endParaRPr lang="en-US" sz="2000" b="1" cap="all" dirty="0" smtClean="0">
              <a:latin typeface="Calibri" panose="020F0502020204030204" pitchFamily="34" charset="0"/>
              <a:cs typeface="Helvetica" panose="020B0604020202020204" pitchFamily="34" charset="0"/>
            </a:endParaRPr>
          </a:p>
        </p:txBody>
      </p:sp>
      <p:cxnSp>
        <p:nvCxnSpPr>
          <p:cNvPr id="5" name="Straight Connector 4"/>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1383527"/>
            <a:ext cx="8001000" cy="4401205"/>
          </a:xfrm>
          <a:prstGeom prst="rect">
            <a:avLst/>
          </a:prstGeom>
          <a:noFill/>
        </p:spPr>
        <p:txBody>
          <a:bodyPr wrap="square" rtlCol="0">
            <a:spAutoFit/>
          </a:bodyPr>
          <a:lstStyle/>
          <a:p>
            <a:pPr marL="285750" indent="-285750">
              <a:buFont typeface="Arial" pitchFamily="34" charset="0"/>
              <a:buChar char="•"/>
            </a:pPr>
            <a:r>
              <a:rPr lang="en-US" sz="2000" dirty="0">
                <a:solidFill>
                  <a:srgbClr val="FF0000"/>
                </a:solidFill>
                <a:latin typeface="Calibri" panose="020F0502020204030204" pitchFamily="34" charset="0"/>
              </a:rPr>
              <a:t>Karen Brown</a:t>
            </a:r>
            <a:r>
              <a:rPr lang="en-US" sz="2000" dirty="0">
                <a:latin typeface="Calibri" panose="020F0502020204030204" pitchFamily="34" charset="0"/>
              </a:rPr>
              <a:t>, Interdisciplinary Center for the Study of Global Change</a:t>
            </a:r>
          </a:p>
          <a:p>
            <a:pPr marL="285750" indent="-285750">
              <a:buFont typeface="Arial" pitchFamily="34" charset="0"/>
              <a:buChar char="•"/>
            </a:pPr>
            <a:r>
              <a:rPr lang="en-US" sz="2000" dirty="0">
                <a:solidFill>
                  <a:srgbClr val="FF0000"/>
                </a:solidFill>
                <a:latin typeface="Calibri" panose="020F0502020204030204" pitchFamily="34" charset="0"/>
              </a:rPr>
              <a:t>David </a:t>
            </a:r>
            <a:r>
              <a:rPr lang="en-US" sz="2000" dirty="0" err="1">
                <a:solidFill>
                  <a:srgbClr val="FF0000"/>
                </a:solidFill>
                <a:latin typeface="Calibri" panose="020F0502020204030204" pitchFamily="34" charset="0"/>
              </a:rPr>
              <a:t>Boulware</a:t>
            </a:r>
            <a:r>
              <a:rPr lang="en-US" sz="2000" dirty="0">
                <a:latin typeface="Calibri" panose="020F0502020204030204" pitchFamily="34" charset="0"/>
              </a:rPr>
              <a:t>, Department of Medicine</a:t>
            </a:r>
          </a:p>
          <a:p>
            <a:pPr marL="285750" indent="-285750">
              <a:buFont typeface="Arial" pitchFamily="34" charset="0"/>
              <a:buChar char="•"/>
            </a:pPr>
            <a:r>
              <a:rPr lang="en-US" sz="2000" dirty="0">
                <a:solidFill>
                  <a:srgbClr val="FF0000"/>
                </a:solidFill>
                <a:latin typeface="Calibri" panose="020F0502020204030204" pitchFamily="34" charset="0"/>
              </a:rPr>
              <a:t>Steve Colman</a:t>
            </a:r>
            <a:r>
              <a:rPr lang="en-US" sz="2000" dirty="0">
                <a:latin typeface="Calibri" panose="020F0502020204030204" pitchFamily="34" charset="0"/>
              </a:rPr>
              <a:t>, UMD Large Lakes Observatory</a:t>
            </a:r>
          </a:p>
          <a:p>
            <a:pPr marL="285750" indent="-285750">
              <a:buFont typeface="Arial" pitchFamily="34" charset="0"/>
              <a:buChar char="•"/>
            </a:pPr>
            <a:r>
              <a:rPr lang="en-US" sz="2000" dirty="0">
                <a:solidFill>
                  <a:srgbClr val="FF0000"/>
                </a:solidFill>
                <a:latin typeface="Calibri" panose="020F0502020204030204" pitchFamily="34" charset="0"/>
              </a:rPr>
              <a:t>John </a:t>
            </a:r>
            <a:r>
              <a:rPr lang="en-US" sz="2000" dirty="0" err="1">
                <a:solidFill>
                  <a:srgbClr val="FF0000"/>
                </a:solidFill>
                <a:latin typeface="Calibri" panose="020F0502020204030204" pitchFamily="34" charset="0"/>
              </a:rPr>
              <a:t>Deen</a:t>
            </a:r>
            <a:r>
              <a:rPr lang="en-US" sz="2000" dirty="0">
                <a:latin typeface="Calibri" panose="020F0502020204030204" pitchFamily="34" charset="0"/>
              </a:rPr>
              <a:t>, Department of Veterinary Population Medicine</a:t>
            </a:r>
          </a:p>
          <a:p>
            <a:pPr marL="285750" indent="-285750">
              <a:buFont typeface="Arial" pitchFamily="34" charset="0"/>
              <a:buChar char="•"/>
            </a:pPr>
            <a:r>
              <a:rPr lang="en-US" sz="2000" dirty="0" err="1">
                <a:solidFill>
                  <a:srgbClr val="FF0000"/>
                </a:solidFill>
                <a:latin typeface="Calibri" panose="020F0502020204030204" pitchFamily="34" charset="0"/>
              </a:rPr>
              <a:t>Efi</a:t>
            </a:r>
            <a:r>
              <a:rPr lang="en-US" sz="2000" dirty="0">
                <a:solidFill>
                  <a:srgbClr val="FF0000"/>
                </a:solidFill>
                <a:latin typeface="Calibri" panose="020F0502020204030204" pitchFamily="34" charset="0"/>
              </a:rPr>
              <a:t> </a:t>
            </a:r>
            <a:r>
              <a:rPr lang="en-US" sz="2000" dirty="0" err="1">
                <a:solidFill>
                  <a:srgbClr val="FF0000"/>
                </a:solidFill>
                <a:latin typeface="Calibri" panose="020F0502020204030204" pitchFamily="34" charset="0"/>
              </a:rPr>
              <a:t>Foufoula</a:t>
            </a:r>
            <a:r>
              <a:rPr lang="en-US" sz="2000" dirty="0">
                <a:solidFill>
                  <a:srgbClr val="FF0000"/>
                </a:solidFill>
                <a:latin typeface="Calibri" panose="020F0502020204030204" pitchFamily="34" charset="0"/>
              </a:rPr>
              <a:t>-Georgiou</a:t>
            </a:r>
            <a:r>
              <a:rPr lang="en-US" sz="2000" dirty="0">
                <a:latin typeface="Calibri" panose="020F0502020204030204" pitchFamily="34" charset="0"/>
              </a:rPr>
              <a:t>, Department of Civil Engineering</a:t>
            </a:r>
          </a:p>
          <a:p>
            <a:pPr marL="285750" indent="-285750">
              <a:buFont typeface="Arial" pitchFamily="34" charset="0"/>
              <a:buChar char="•"/>
            </a:pPr>
            <a:r>
              <a:rPr lang="en-US" sz="2000" dirty="0">
                <a:solidFill>
                  <a:srgbClr val="FF0000"/>
                </a:solidFill>
                <a:latin typeface="Calibri" panose="020F0502020204030204" pitchFamily="34" charset="0"/>
              </a:rPr>
              <a:t>Michael Houston</a:t>
            </a:r>
            <a:r>
              <a:rPr lang="en-US" sz="2000" dirty="0">
                <a:latin typeface="Calibri" panose="020F0502020204030204" pitchFamily="34" charset="0"/>
              </a:rPr>
              <a:t>, Department of Marketing</a:t>
            </a:r>
          </a:p>
          <a:p>
            <a:pPr marL="285750" indent="-285750">
              <a:buFont typeface="Arial" pitchFamily="34" charset="0"/>
              <a:buChar char="•"/>
            </a:pPr>
            <a:r>
              <a:rPr lang="en-US" sz="2000" dirty="0" err="1">
                <a:solidFill>
                  <a:srgbClr val="FF0000"/>
                </a:solidFill>
                <a:latin typeface="Calibri" panose="020F0502020204030204" pitchFamily="34" charset="0"/>
              </a:rPr>
              <a:t>Chandy</a:t>
            </a:r>
            <a:r>
              <a:rPr lang="en-US" sz="2000" dirty="0">
                <a:solidFill>
                  <a:srgbClr val="FF0000"/>
                </a:solidFill>
                <a:latin typeface="Calibri" panose="020F0502020204030204" pitchFamily="34" charset="0"/>
              </a:rPr>
              <a:t> John</a:t>
            </a:r>
            <a:r>
              <a:rPr lang="en-US" sz="2000" dirty="0">
                <a:latin typeface="Calibri" panose="020F0502020204030204" pitchFamily="34" charset="0"/>
              </a:rPr>
              <a:t>, Department of Pediatrics</a:t>
            </a:r>
          </a:p>
          <a:p>
            <a:pPr marL="285750" indent="-285750">
              <a:buFont typeface="Arial" pitchFamily="34" charset="0"/>
              <a:buChar char="•"/>
            </a:pPr>
            <a:r>
              <a:rPr lang="en-US" sz="2000" dirty="0">
                <a:solidFill>
                  <a:srgbClr val="FF0000"/>
                </a:solidFill>
                <a:latin typeface="Calibri" panose="020F0502020204030204" pitchFamily="34" charset="0"/>
              </a:rPr>
              <a:t>Harry </a:t>
            </a:r>
            <a:r>
              <a:rPr lang="en-US" sz="2000" dirty="0" err="1">
                <a:solidFill>
                  <a:srgbClr val="FF0000"/>
                </a:solidFill>
                <a:latin typeface="Calibri" panose="020F0502020204030204" pitchFamily="34" charset="0"/>
              </a:rPr>
              <a:t>Lando</a:t>
            </a:r>
            <a:r>
              <a:rPr lang="en-US" sz="2000" dirty="0">
                <a:latin typeface="Calibri" panose="020F0502020204030204" pitchFamily="34" charset="0"/>
              </a:rPr>
              <a:t>, School of Public Health, Epidemiology</a:t>
            </a:r>
          </a:p>
          <a:p>
            <a:pPr marL="285750" indent="-285750">
              <a:buFont typeface="Arial" pitchFamily="34" charset="0"/>
              <a:buChar char="•"/>
            </a:pPr>
            <a:r>
              <a:rPr lang="en-US" sz="2000" dirty="0">
                <a:solidFill>
                  <a:srgbClr val="FF0000"/>
                </a:solidFill>
                <a:latin typeface="Calibri" panose="020F0502020204030204" pitchFamily="34" charset="0"/>
              </a:rPr>
              <a:t>Allen Levine</a:t>
            </a:r>
            <a:r>
              <a:rPr lang="en-US" sz="2000" dirty="0">
                <a:latin typeface="Calibri" panose="020F0502020204030204" pitchFamily="34" charset="0"/>
              </a:rPr>
              <a:t>, College of Food, Agriculture and Natural Resource Sciences</a:t>
            </a:r>
          </a:p>
          <a:p>
            <a:pPr marL="285750" indent="-285750">
              <a:buFont typeface="Arial" pitchFamily="34" charset="0"/>
              <a:buChar char="•"/>
            </a:pPr>
            <a:r>
              <a:rPr lang="en-US" sz="2000" dirty="0">
                <a:solidFill>
                  <a:srgbClr val="FF0000"/>
                </a:solidFill>
                <a:latin typeface="Calibri" panose="020F0502020204030204" pitchFamily="34" charset="0"/>
              </a:rPr>
              <a:t>Meredith </a:t>
            </a:r>
            <a:r>
              <a:rPr lang="en-US" sz="2000" dirty="0" err="1">
                <a:solidFill>
                  <a:srgbClr val="FF0000"/>
                </a:solidFill>
                <a:latin typeface="Calibri" panose="020F0502020204030204" pitchFamily="34" charset="0"/>
              </a:rPr>
              <a:t>McQuaid</a:t>
            </a:r>
            <a:r>
              <a:rPr lang="en-US" sz="2000" dirty="0">
                <a:latin typeface="Calibri" panose="020F0502020204030204" pitchFamily="34" charset="0"/>
              </a:rPr>
              <a:t>, Vice-President for International Programs</a:t>
            </a:r>
          </a:p>
          <a:p>
            <a:pPr marL="285750" indent="-285750">
              <a:buFont typeface="Arial" pitchFamily="34" charset="0"/>
              <a:buChar char="•"/>
            </a:pPr>
            <a:r>
              <a:rPr lang="en-US" sz="2000" dirty="0">
                <a:solidFill>
                  <a:srgbClr val="FF0000"/>
                </a:solidFill>
                <a:latin typeface="Calibri" panose="020F0502020204030204" pitchFamily="34" charset="0"/>
              </a:rPr>
              <a:t>James D. </a:t>
            </a:r>
            <a:r>
              <a:rPr lang="en-US" sz="2000" dirty="0" err="1">
                <a:solidFill>
                  <a:srgbClr val="FF0000"/>
                </a:solidFill>
                <a:latin typeface="Calibri" panose="020F0502020204030204" pitchFamily="34" charset="0"/>
              </a:rPr>
              <a:t>Neaton</a:t>
            </a:r>
            <a:r>
              <a:rPr lang="en-US" sz="2000" dirty="0">
                <a:solidFill>
                  <a:srgbClr val="FF0000"/>
                </a:solidFill>
                <a:latin typeface="Calibri" panose="020F0502020204030204" pitchFamily="34" charset="0"/>
              </a:rPr>
              <a:t> </a:t>
            </a:r>
            <a:r>
              <a:rPr lang="en-US" sz="2000" dirty="0">
                <a:latin typeface="Calibri" panose="020F0502020204030204" pitchFamily="34" charset="0"/>
              </a:rPr>
              <a:t>(chair), School of Public Health, Biostatistics</a:t>
            </a:r>
          </a:p>
          <a:p>
            <a:pPr marL="285750" indent="-285750">
              <a:buFont typeface="Arial" pitchFamily="34" charset="0"/>
              <a:buChar char="•"/>
            </a:pPr>
            <a:r>
              <a:rPr lang="en-US" sz="2000" dirty="0">
                <a:solidFill>
                  <a:srgbClr val="FF0000"/>
                </a:solidFill>
                <a:latin typeface="Calibri" panose="020F0502020204030204" pitchFamily="34" charset="0"/>
              </a:rPr>
              <a:t>Terry Roe</a:t>
            </a:r>
            <a:r>
              <a:rPr lang="en-US" sz="2000" dirty="0">
                <a:latin typeface="Calibri" panose="020F0502020204030204" pitchFamily="34" charset="0"/>
              </a:rPr>
              <a:t>, Department of Applied Economics</a:t>
            </a:r>
          </a:p>
          <a:p>
            <a:pPr marL="285750" indent="-285750">
              <a:buFont typeface="Arial" pitchFamily="34" charset="0"/>
              <a:buChar char="•"/>
            </a:pPr>
            <a:r>
              <a:rPr lang="en-US" sz="2000" dirty="0" err="1">
                <a:solidFill>
                  <a:srgbClr val="FF0000"/>
                </a:solidFill>
                <a:latin typeface="Calibri" panose="020F0502020204030204" pitchFamily="34" charset="0"/>
              </a:rPr>
              <a:t>Abdi</a:t>
            </a:r>
            <a:r>
              <a:rPr lang="en-US" sz="2000" dirty="0">
                <a:solidFill>
                  <a:srgbClr val="FF0000"/>
                </a:solidFill>
                <a:latin typeface="Calibri" panose="020F0502020204030204" pitchFamily="34" charset="0"/>
              </a:rPr>
              <a:t> </a:t>
            </a:r>
            <a:r>
              <a:rPr lang="en-US" sz="2000" dirty="0" err="1">
                <a:solidFill>
                  <a:srgbClr val="FF0000"/>
                </a:solidFill>
                <a:latin typeface="Calibri" panose="020F0502020204030204" pitchFamily="34" charset="0"/>
              </a:rPr>
              <a:t>Samatar</a:t>
            </a:r>
            <a:r>
              <a:rPr lang="en-US" sz="2000" dirty="0">
                <a:latin typeface="Calibri" panose="020F0502020204030204" pitchFamily="34" charset="0"/>
              </a:rPr>
              <a:t>, Department of Geography, Environment and Society</a:t>
            </a:r>
          </a:p>
          <a:p>
            <a:pPr marL="285750" indent="-285750">
              <a:buFont typeface="Arial" pitchFamily="34" charset="0"/>
              <a:buChar char="•"/>
            </a:pPr>
            <a:r>
              <a:rPr lang="en-US" sz="2000" dirty="0">
                <a:solidFill>
                  <a:srgbClr val="FF0000"/>
                </a:solidFill>
                <a:latin typeface="Calibri" panose="020F0502020204030204" pitchFamily="34" charset="0"/>
              </a:rPr>
              <a:t>Peggy </a:t>
            </a:r>
            <a:r>
              <a:rPr lang="en-US" sz="2000" dirty="0" err="1">
                <a:solidFill>
                  <a:srgbClr val="FF0000"/>
                </a:solidFill>
                <a:latin typeface="Calibri" panose="020F0502020204030204" pitchFamily="34" charset="0"/>
              </a:rPr>
              <a:t>Sundermeyer</a:t>
            </a:r>
            <a:r>
              <a:rPr lang="en-US" sz="2000" dirty="0">
                <a:latin typeface="Calibri" panose="020F0502020204030204" pitchFamily="34" charset="0"/>
              </a:rPr>
              <a:t>, Office of the Vice President of </a:t>
            </a:r>
            <a:r>
              <a:rPr lang="en-US" sz="2000" dirty="0" smtClean="0">
                <a:latin typeface="Calibri" panose="020F0502020204030204" pitchFamily="34" charset="0"/>
              </a:rPr>
              <a:t>Research</a:t>
            </a:r>
            <a:endParaRPr lang="en-US" sz="2000" dirty="0">
              <a:latin typeface="Calibri" panose="020F0502020204030204" pitchFamily="34" charset="0"/>
            </a:endParaRPr>
          </a:p>
        </p:txBody>
      </p:sp>
    </p:spTree>
    <p:extLst>
      <p:ext uri="{BB962C8B-B14F-4D97-AF65-F5344CB8AC3E}">
        <p14:creationId xmlns:p14="http://schemas.microsoft.com/office/powerpoint/2010/main" val="3079100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42072"/>
            <a:ext cx="8418557" cy="1477328"/>
          </a:xfrm>
          <a:prstGeom prst="rect">
            <a:avLst/>
          </a:prstGeom>
          <a:noFill/>
        </p:spPr>
        <p:txBody>
          <a:bodyPr wrap="square" rtlCol="0">
            <a:spAutoFit/>
          </a:bodyPr>
          <a:lstStyle/>
          <a:p>
            <a:r>
              <a:rPr lang="en-US" b="1" i="1" dirty="0" smtClean="0"/>
              <a:t>“The </a:t>
            </a:r>
            <a:r>
              <a:rPr lang="en-US" b="1" i="1" dirty="0"/>
              <a:t>days of overwhelming U.S. science dominance are over, but the country can actually benefit by learning to tap and build on the expanding wellspring of knowledge being generated in many countries</a:t>
            </a:r>
            <a:r>
              <a:rPr lang="en-US" b="1" i="1" dirty="0" smtClean="0"/>
              <a:t>.” </a:t>
            </a:r>
          </a:p>
          <a:p>
            <a:r>
              <a:rPr lang="en-US" b="1" i="1" dirty="0" smtClean="0">
                <a:solidFill>
                  <a:srgbClr val="FF0000"/>
                </a:solidFill>
              </a:rPr>
              <a:t>The Shifting Landscape of Science</a:t>
            </a:r>
            <a:r>
              <a:rPr lang="en-US" b="1" i="1" dirty="0" smtClean="0"/>
              <a:t>,  C. S. Wagner, Issues Online in Science and Technology, NRC, 2011</a:t>
            </a:r>
            <a:endParaRPr lang="en-US" dirty="0"/>
          </a:p>
        </p:txBody>
      </p:sp>
      <p:sp>
        <p:nvSpPr>
          <p:cNvPr id="5" name="Title 4"/>
          <p:cNvSpPr>
            <a:spLocks noGrp="1"/>
          </p:cNvSpPr>
          <p:nvPr>
            <p:ph type="title"/>
          </p:nvPr>
        </p:nvSpPr>
        <p:spPr/>
        <p:txBody>
          <a:bodyPr/>
          <a:lstStyle/>
          <a:p>
            <a:r>
              <a:rPr lang="en-US" dirty="0" smtClean="0"/>
              <a:t>Closing thoughts</a:t>
            </a:r>
            <a:endParaRPr lang="en-US" dirty="0"/>
          </a:p>
        </p:txBody>
      </p:sp>
      <p:pic>
        <p:nvPicPr>
          <p:cNvPr id="6" name="Picture 5"/>
          <p:cNvPicPr>
            <a:picLocks noChangeAspect="1"/>
          </p:cNvPicPr>
          <p:nvPr/>
        </p:nvPicPr>
        <p:blipFill>
          <a:blip r:embed="rId2"/>
          <a:stretch>
            <a:fillRect/>
          </a:stretch>
        </p:blipFill>
        <p:spPr>
          <a:xfrm>
            <a:off x="304800" y="2903298"/>
            <a:ext cx="3603313" cy="3802302"/>
          </a:xfrm>
          <a:prstGeom prst="rect">
            <a:avLst/>
          </a:prstGeom>
        </p:spPr>
      </p:pic>
      <p:pic>
        <p:nvPicPr>
          <p:cNvPr id="7" name="Content Placeholder 4"/>
          <p:cNvPicPr>
            <a:picLocks noGrp="1" noChangeAspect="1"/>
          </p:cNvPicPr>
          <p:nvPr>
            <p:ph idx="1"/>
          </p:nvPr>
        </p:nvPicPr>
        <p:blipFill>
          <a:blip r:embed="rId3" cstate="print">
            <a:grayscl/>
            <a:extLst>
              <a:ext uri="{28A0092B-C50C-407E-A947-70E740481C1C}">
                <a14:useLocalDpi xmlns:a14="http://schemas.microsoft.com/office/drawing/2010/main" val="0"/>
              </a:ext>
            </a:extLst>
          </a:blip>
          <a:stretch>
            <a:fillRect/>
          </a:stretch>
        </p:blipFill>
        <p:spPr>
          <a:xfrm>
            <a:off x="5410200" y="2971800"/>
            <a:ext cx="2921924" cy="3200400"/>
          </a:xfrm>
        </p:spPr>
      </p:pic>
      <p:sp>
        <p:nvSpPr>
          <p:cNvPr id="8" name="TextBox 7"/>
          <p:cNvSpPr txBox="1"/>
          <p:nvPr/>
        </p:nvSpPr>
        <p:spPr>
          <a:xfrm>
            <a:off x="838200" y="6248400"/>
            <a:ext cx="2121338"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Who is collaborating with who? </a:t>
            </a:r>
          </a:p>
        </p:txBody>
      </p:sp>
    </p:spTree>
    <p:extLst>
      <p:ext uri="{BB962C8B-B14F-4D97-AF65-F5344CB8AC3E}">
        <p14:creationId xmlns:p14="http://schemas.microsoft.com/office/powerpoint/2010/main" val="3140125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z="1100" smtClean="0">
                <a:latin typeface="Calibri" panose="020F0502020204030204" pitchFamily="34" charset="0"/>
              </a:rPr>
              <a:pPr/>
              <a:t>5</a:t>
            </a:fld>
            <a:endParaRPr lang="en-US" sz="1100" dirty="0">
              <a:latin typeface="Calibri" panose="020F0502020204030204" pitchFamily="34" charset="0"/>
            </a:endParaRPr>
          </a:p>
        </p:txBody>
      </p:sp>
      <p:sp>
        <p:nvSpPr>
          <p:cNvPr id="6" name="TextBox 5"/>
          <p:cNvSpPr txBox="1"/>
          <p:nvPr/>
        </p:nvSpPr>
        <p:spPr>
          <a:xfrm>
            <a:off x="457200" y="990600"/>
            <a:ext cx="7696200" cy="3631763"/>
          </a:xfrm>
          <a:prstGeom prst="rect">
            <a:avLst/>
          </a:prstGeom>
          <a:noFill/>
        </p:spPr>
        <p:txBody>
          <a:bodyPr wrap="square" rtlCol="0">
            <a:spAutoFit/>
          </a:bodyPr>
          <a:lstStyle/>
          <a:p>
            <a:pPr marL="285750" indent="-285750">
              <a:buFont typeface="Arial" pitchFamily="34" charset="0"/>
              <a:buChar char="•"/>
            </a:pPr>
            <a:endParaRPr lang="en-US" sz="2000" dirty="0" smtClean="0">
              <a:latin typeface="Calibri" panose="020F0502020204030204" pitchFamily="34" charset="0"/>
              <a:cs typeface="Helvetica" panose="020B0604020202020204" pitchFamily="34" charset="0"/>
            </a:endParaRPr>
          </a:p>
          <a:p>
            <a:pPr marL="457200" indent="-457200">
              <a:spcBef>
                <a:spcPts val="1200"/>
              </a:spcBef>
              <a:buFont typeface="+mj-lt"/>
              <a:buAutoNum type="arabicParenR"/>
            </a:pPr>
            <a:r>
              <a:rPr lang="en-US" sz="2000" dirty="0" smtClean="0">
                <a:solidFill>
                  <a:srgbClr val="FF0000"/>
                </a:solidFill>
                <a:latin typeface="Calibri" panose="020F0502020204030204" pitchFamily="34" charset="0"/>
                <a:cs typeface="Helvetica" panose="020B0604020202020204" pitchFamily="34" charset="0"/>
              </a:rPr>
              <a:t>Review </a:t>
            </a:r>
            <a:r>
              <a:rPr lang="en-US" sz="2000" dirty="0">
                <a:solidFill>
                  <a:srgbClr val="FF0000"/>
                </a:solidFill>
                <a:latin typeface="Calibri" panose="020F0502020204030204" pitchFamily="34" charset="0"/>
                <a:cs typeface="Helvetica" panose="020B0604020202020204" pitchFamily="34" charset="0"/>
              </a:rPr>
              <a:t>the breadth </a:t>
            </a:r>
            <a:r>
              <a:rPr lang="en-US" sz="2000" dirty="0">
                <a:solidFill>
                  <a:srgbClr val="000000"/>
                </a:solidFill>
                <a:latin typeface="Calibri" panose="020F0502020204030204" pitchFamily="34" charset="0"/>
                <a:cs typeface="Helvetica" panose="020B0604020202020204" pitchFamily="34" charset="0"/>
              </a:rPr>
              <a:t>of international research at the </a:t>
            </a:r>
            <a:r>
              <a:rPr lang="en-US" sz="2000" dirty="0" smtClean="0">
                <a:solidFill>
                  <a:srgbClr val="000000"/>
                </a:solidFill>
                <a:latin typeface="Calibri" panose="020F0502020204030204" pitchFamily="34" charset="0"/>
                <a:cs typeface="Helvetica" panose="020B0604020202020204" pitchFamily="34" charset="0"/>
              </a:rPr>
              <a:t>University</a:t>
            </a:r>
          </a:p>
          <a:p>
            <a:pPr marL="457200" indent="-457200">
              <a:spcBef>
                <a:spcPts val="1200"/>
              </a:spcBef>
              <a:buFont typeface="+mj-lt"/>
              <a:buAutoNum type="arabicParenR"/>
            </a:pPr>
            <a:r>
              <a:rPr lang="en-US" sz="2000" dirty="0" smtClean="0">
                <a:solidFill>
                  <a:srgbClr val="000000"/>
                </a:solidFill>
                <a:latin typeface="Calibri" panose="020F0502020204030204" pitchFamily="34" charset="0"/>
                <a:cs typeface="Helvetica" panose="020B0604020202020204" pitchFamily="34" charset="0"/>
              </a:rPr>
              <a:t>Identify </a:t>
            </a:r>
            <a:r>
              <a:rPr lang="en-US" sz="2000" dirty="0">
                <a:solidFill>
                  <a:srgbClr val="FF0000"/>
                </a:solidFill>
                <a:latin typeface="Calibri" panose="020F0502020204030204" pitchFamily="34" charset="0"/>
                <a:cs typeface="Helvetica" panose="020B0604020202020204" pitchFamily="34" charset="0"/>
              </a:rPr>
              <a:t>short- and long-term objectives and priorities </a:t>
            </a:r>
            <a:r>
              <a:rPr lang="en-US" sz="2000" dirty="0">
                <a:latin typeface="Calibri" panose="020F0502020204030204" pitchFamily="34" charset="0"/>
                <a:cs typeface="Helvetica" panose="020B0604020202020204" pitchFamily="34" charset="0"/>
              </a:rPr>
              <a:t>for how the University can enhance it’s reputation as a leader of global </a:t>
            </a:r>
            <a:r>
              <a:rPr lang="en-US" sz="2000" dirty="0" smtClean="0">
                <a:latin typeface="Calibri" panose="020F0502020204030204" pitchFamily="34" charset="0"/>
                <a:cs typeface="Helvetica" panose="020B0604020202020204" pitchFamily="34" charset="0"/>
              </a:rPr>
              <a:t>research</a:t>
            </a:r>
          </a:p>
          <a:p>
            <a:pPr marL="457200" indent="-457200">
              <a:spcBef>
                <a:spcPts val="1200"/>
              </a:spcBef>
              <a:buFont typeface="+mj-lt"/>
              <a:buAutoNum type="arabicParenR"/>
            </a:pPr>
            <a:r>
              <a:rPr lang="en-US" sz="2000" dirty="0" smtClean="0">
                <a:solidFill>
                  <a:srgbClr val="000000"/>
                </a:solidFill>
                <a:latin typeface="Calibri" panose="020F0502020204030204" pitchFamily="34" charset="0"/>
                <a:cs typeface="Helvetica" panose="020B0604020202020204" pitchFamily="34" charset="0"/>
              </a:rPr>
              <a:t>Design </a:t>
            </a:r>
            <a:r>
              <a:rPr lang="en-US" sz="2000" dirty="0">
                <a:solidFill>
                  <a:srgbClr val="000000"/>
                </a:solidFill>
                <a:latin typeface="Calibri" panose="020F0502020204030204" pitchFamily="34" charset="0"/>
                <a:cs typeface="Helvetica" panose="020B0604020202020204" pitchFamily="34" charset="0"/>
              </a:rPr>
              <a:t>a structure or model that </a:t>
            </a:r>
            <a:r>
              <a:rPr lang="en-US" sz="2000" dirty="0">
                <a:solidFill>
                  <a:srgbClr val="FF0000"/>
                </a:solidFill>
                <a:latin typeface="Calibri" panose="020F0502020204030204" pitchFamily="34" charset="0"/>
                <a:cs typeface="Helvetica" panose="020B0604020202020204" pitchFamily="34" charset="0"/>
              </a:rPr>
              <a:t>promotes ongoing collaboration </a:t>
            </a:r>
            <a:r>
              <a:rPr lang="en-US" sz="2000" dirty="0">
                <a:solidFill>
                  <a:srgbClr val="000000"/>
                </a:solidFill>
                <a:latin typeface="Calibri" panose="020F0502020204030204" pitchFamily="34" charset="0"/>
                <a:cs typeface="Helvetica" panose="020B0604020202020204" pitchFamily="34" charset="0"/>
              </a:rPr>
              <a:t>and </a:t>
            </a:r>
            <a:r>
              <a:rPr lang="en-US" sz="2000" dirty="0" smtClean="0">
                <a:solidFill>
                  <a:srgbClr val="000000"/>
                </a:solidFill>
                <a:latin typeface="Calibri" panose="020F0502020204030204" pitchFamily="34" charset="0"/>
                <a:cs typeface="Helvetica" panose="020B0604020202020204" pitchFamily="34" charset="0"/>
              </a:rPr>
              <a:t>leadership</a:t>
            </a:r>
          </a:p>
          <a:p>
            <a:pPr marL="457200" indent="-457200">
              <a:spcBef>
                <a:spcPts val="1200"/>
              </a:spcBef>
              <a:buFont typeface="+mj-lt"/>
              <a:buAutoNum type="arabicParenR"/>
            </a:pPr>
            <a:r>
              <a:rPr lang="en-US" sz="2000" dirty="0" smtClean="0">
                <a:solidFill>
                  <a:srgbClr val="000000"/>
                </a:solidFill>
                <a:latin typeface="Calibri" panose="020F0502020204030204" pitchFamily="34" charset="0"/>
                <a:cs typeface="Helvetica" panose="020B0604020202020204" pitchFamily="34" charset="0"/>
              </a:rPr>
              <a:t>Recommend </a:t>
            </a:r>
            <a:r>
              <a:rPr lang="en-US" sz="2000" dirty="0">
                <a:solidFill>
                  <a:srgbClr val="000000"/>
                </a:solidFill>
                <a:latin typeface="Calibri" panose="020F0502020204030204" pitchFamily="34" charset="0"/>
                <a:cs typeface="Helvetica" panose="020B0604020202020204" pitchFamily="34" charset="0"/>
              </a:rPr>
              <a:t>ways in which the Vice President’s Office can more effectively </a:t>
            </a:r>
            <a:r>
              <a:rPr lang="en-US" sz="2000" dirty="0">
                <a:solidFill>
                  <a:srgbClr val="FF0000"/>
                </a:solidFill>
                <a:latin typeface="Calibri" panose="020F0502020204030204" pitchFamily="34" charset="0"/>
                <a:cs typeface="Helvetica" panose="020B0604020202020204" pitchFamily="34" charset="0"/>
              </a:rPr>
              <a:t>nurture and support international research </a:t>
            </a:r>
            <a:r>
              <a:rPr lang="en-US" sz="2000" dirty="0">
                <a:solidFill>
                  <a:srgbClr val="000000"/>
                </a:solidFill>
                <a:latin typeface="Calibri" panose="020F0502020204030204" pitchFamily="34" charset="0"/>
                <a:cs typeface="Helvetica" panose="020B0604020202020204" pitchFamily="34" charset="0"/>
              </a:rPr>
              <a:t>by our </a:t>
            </a:r>
            <a:r>
              <a:rPr lang="en-US" sz="2000" dirty="0" smtClean="0">
                <a:solidFill>
                  <a:srgbClr val="000000"/>
                </a:solidFill>
                <a:latin typeface="Calibri" panose="020F0502020204030204" pitchFamily="34" charset="0"/>
                <a:cs typeface="Helvetica" panose="020B0604020202020204" pitchFamily="34" charset="0"/>
              </a:rPr>
              <a:t>faculty</a:t>
            </a:r>
          </a:p>
          <a:p>
            <a:pPr marL="457200" indent="-457200">
              <a:spcBef>
                <a:spcPts val="1200"/>
              </a:spcBef>
              <a:buFont typeface="+mj-lt"/>
              <a:buAutoNum type="arabicParenR"/>
            </a:pPr>
            <a:r>
              <a:rPr lang="en-US" sz="2000" dirty="0" smtClean="0">
                <a:solidFill>
                  <a:srgbClr val="000000"/>
                </a:solidFill>
                <a:latin typeface="Calibri" panose="020F0502020204030204" pitchFamily="34" charset="0"/>
                <a:cs typeface="Helvetica" panose="020B0604020202020204" pitchFamily="34" charset="0"/>
              </a:rPr>
              <a:t>Define </a:t>
            </a:r>
            <a:r>
              <a:rPr lang="en-US" sz="2000" dirty="0">
                <a:latin typeface="Calibri" panose="020F0502020204030204" pitchFamily="34" charset="0"/>
                <a:cs typeface="Helvetica" panose="020B0604020202020204" pitchFamily="34" charset="0"/>
              </a:rPr>
              <a:t>measureable </a:t>
            </a:r>
            <a:r>
              <a:rPr lang="en-US" sz="2000" dirty="0">
                <a:solidFill>
                  <a:srgbClr val="FF0000"/>
                </a:solidFill>
                <a:latin typeface="Calibri" panose="020F0502020204030204" pitchFamily="34" charset="0"/>
                <a:cs typeface="Helvetica" panose="020B0604020202020204" pitchFamily="34" charset="0"/>
              </a:rPr>
              <a:t>milestones and </a:t>
            </a:r>
            <a:r>
              <a:rPr lang="en-US" sz="2000" dirty="0" smtClean="0">
                <a:solidFill>
                  <a:srgbClr val="FF0000"/>
                </a:solidFill>
                <a:latin typeface="Calibri" panose="020F0502020204030204" pitchFamily="34" charset="0"/>
                <a:cs typeface="Helvetica" panose="020B0604020202020204" pitchFamily="34" charset="0"/>
              </a:rPr>
              <a:t>goals</a:t>
            </a:r>
            <a:endParaRPr lang="en-US" sz="2000" dirty="0">
              <a:solidFill>
                <a:srgbClr val="FF0000"/>
              </a:solidFill>
              <a:latin typeface="Calibri" panose="020F0502020204030204" pitchFamily="34" charset="0"/>
              <a:cs typeface="Helvetica" panose="020B0604020202020204" pitchFamily="34" charset="0"/>
            </a:endParaRPr>
          </a:p>
        </p:txBody>
      </p:sp>
      <p:sp>
        <p:nvSpPr>
          <p:cNvPr id="9" name="TextBox 8"/>
          <p:cNvSpPr txBox="1"/>
          <p:nvPr/>
        </p:nvSpPr>
        <p:spPr>
          <a:xfrm>
            <a:off x="463550" y="220103"/>
            <a:ext cx="3917950" cy="261610"/>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p:txBody>
      </p:sp>
      <p:sp>
        <p:nvSpPr>
          <p:cNvPr id="10" name="TextBox 9"/>
          <p:cNvSpPr txBox="1"/>
          <p:nvPr/>
        </p:nvSpPr>
        <p:spPr>
          <a:xfrm>
            <a:off x="463550" y="685800"/>
            <a:ext cx="8223250" cy="400110"/>
          </a:xfrm>
          <a:prstGeom prst="rect">
            <a:avLst/>
          </a:prstGeom>
          <a:noFill/>
        </p:spPr>
        <p:txBody>
          <a:bodyPr wrap="square" rtlCol="0">
            <a:spAutoFit/>
          </a:bodyPr>
          <a:lstStyle/>
          <a:p>
            <a:r>
              <a:rPr lang="en-US" sz="2000" b="1" cap="all" dirty="0">
                <a:latin typeface="Calibri" panose="020F0502020204030204" pitchFamily="34" charset="0"/>
                <a:cs typeface="Helvetica" panose="020B0604020202020204" pitchFamily="34" charset="0"/>
              </a:rPr>
              <a:t>Charge to the Committee by </a:t>
            </a:r>
            <a:r>
              <a:rPr lang="en-US" sz="2000" b="1" cap="all" dirty="0" smtClean="0">
                <a:latin typeface="Calibri" panose="020F0502020204030204" pitchFamily="34" charset="0"/>
                <a:cs typeface="Helvetica" panose="020B0604020202020204" pitchFamily="34" charset="0"/>
              </a:rPr>
              <a:t>Vice-President </a:t>
            </a:r>
            <a:r>
              <a:rPr lang="en-US" sz="2000" b="1" cap="all" dirty="0">
                <a:latin typeface="Calibri" panose="020F0502020204030204" pitchFamily="34" charset="0"/>
                <a:cs typeface="Helvetica" panose="020B0604020202020204" pitchFamily="34" charset="0"/>
              </a:rPr>
              <a:t>Herman</a:t>
            </a:r>
            <a:endParaRPr lang="en-US" sz="2000" b="1" cap="all" dirty="0" smtClean="0">
              <a:latin typeface="Calibri" panose="020F0502020204030204" pitchFamily="34" charset="0"/>
              <a:cs typeface="Helvetica" panose="020B0604020202020204" pitchFamily="34" charset="0"/>
            </a:endParaRPr>
          </a:p>
        </p:txBody>
      </p:sp>
      <p:cxnSp>
        <p:nvCxnSpPr>
          <p:cNvPr id="8" name="Straight Connector 7"/>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633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z="1100" smtClean="0">
                <a:latin typeface="Calibri" panose="020F0502020204030204" pitchFamily="34" charset="0"/>
              </a:rPr>
              <a:pPr/>
              <a:t>6</a:t>
            </a:fld>
            <a:endParaRPr lang="en-US" sz="1100" dirty="0">
              <a:latin typeface="Calibri" panose="020F0502020204030204" pitchFamily="34" charset="0"/>
            </a:endParaRPr>
          </a:p>
        </p:txBody>
      </p:sp>
      <p:sp>
        <p:nvSpPr>
          <p:cNvPr id="6" name="TextBox 5"/>
          <p:cNvSpPr txBox="1"/>
          <p:nvPr/>
        </p:nvSpPr>
        <p:spPr>
          <a:xfrm>
            <a:off x="463550" y="2528754"/>
            <a:ext cx="7766050" cy="1800493"/>
          </a:xfrm>
          <a:prstGeom prst="rect">
            <a:avLst/>
          </a:prstGeom>
          <a:noFill/>
        </p:spPr>
        <p:txBody>
          <a:bodyPr wrap="square" rtlCol="0">
            <a:spAutoFit/>
          </a:bodyPr>
          <a:lstStyle/>
          <a:p>
            <a:pPr marL="285750" indent="-285750">
              <a:buFont typeface="Arial" pitchFamily="34" charset="0"/>
              <a:buChar char="•"/>
            </a:pPr>
            <a:r>
              <a:rPr lang="en-US" sz="2000" dirty="0">
                <a:latin typeface="Calibri" pitchFamily="34" charset="0"/>
              </a:rPr>
              <a:t>5 recommendations to be implemented in coming </a:t>
            </a:r>
            <a:r>
              <a:rPr lang="en-US" sz="2000" dirty="0" smtClean="0">
                <a:latin typeface="Calibri" pitchFamily="34" charset="0"/>
              </a:rPr>
              <a:t>year</a:t>
            </a:r>
          </a:p>
          <a:p>
            <a:pPr marL="285750" indent="-285750">
              <a:buFont typeface="Arial" pitchFamily="34" charset="0"/>
              <a:buChar char="•"/>
            </a:pPr>
            <a:endParaRPr lang="en-US" sz="2000" dirty="0" smtClean="0">
              <a:latin typeface="Calibri" pitchFamily="34" charset="0"/>
            </a:endParaRPr>
          </a:p>
          <a:p>
            <a:pPr marL="285750" indent="-285750">
              <a:buFont typeface="Arial" pitchFamily="34" charset="0"/>
              <a:buChar char="•"/>
            </a:pPr>
            <a:r>
              <a:rPr lang="en-US" sz="2000" dirty="0" smtClean="0">
                <a:latin typeface="Calibri" pitchFamily="34" charset="0"/>
              </a:rPr>
              <a:t>5 </a:t>
            </a:r>
            <a:r>
              <a:rPr lang="en-US" sz="2000" dirty="0">
                <a:latin typeface="Calibri" pitchFamily="34" charset="0"/>
              </a:rPr>
              <a:t>additional recommendations to be implemented over next 5 </a:t>
            </a:r>
            <a:r>
              <a:rPr lang="en-US" sz="2000" dirty="0" smtClean="0">
                <a:latin typeface="Calibri" pitchFamily="34" charset="0"/>
              </a:rPr>
              <a:t>years</a:t>
            </a:r>
          </a:p>
          <a:p>
            <a:pPr marL="285750" indent="-285750">
              <a:buFont typeface="Arial" pitchFamily="34" charset="0"/>
              <a:buChar char="•"/>
            </a:pPr>
            <a:endParaRPr lang="en-US" sz="2000" dirty="0">
              <a:latin typeface="Calibri" pitchFamily="34" charset="0"/>
            </a:endParaRPr>
          </a:p>
          <a:p>
            <a:pPr marL="285750" indent="-285750">
              <a:buFont typeface="Arial" pitchFamily="34" charset="0"/>
              <a:buChar char="•"/>
            </a:pPr>
            <a:r>
              <a:rPr lang="en-US" sz="2000" dirty="0">
                <a:latin typeface="Calibri" pitchFamily="34" charset="0"/>
              </a:rPr>
              <a:t>Metrics to evaluate </a:t>
            </a:r>
            <a:r>
              <a:rPr lang="en-US" sz="2000" dirty="0" smtClean="0">
                <a:latin typeface="Calibri" pitchFamily="34" charset="0"/>
              </a:rPr>
              <a:t>progress</a:t>
            </a:r>
            <a:endParaRPr lang="en-US" sz="2000" dirty="0">
              <a:latin typeface="Calibri" pitchFamily="34" charset="0"/>
            </a:endParaRPr>
          </a:p>
          <a:p>
            <a:endParaRPr lang="en-US" sz="1100" dirty="0">
              <a:latin typeface="Calibri" panose="020F0502020204030204" pitchFamily="34" charset="0"/>
              <a:cs typeface="Helvetica" panose="020B0604020202020204" pitchFamily="34" charset="0"/>
            </a:endParaRPr>
          </a:p>
        </p:txBody>
      </p:sp>
      <p:sp>
        <p:nvSpPr>
          <p:cNvPr id="9" name="TextBox 8"/>
          <p:cNvSpPr txBox="1"/>
          <p:nvPr/>
        </p:nvSpPr>
        <p:spPr>
          <a:xfrm>
            <a:off x="463550" y="220103"/>
            <a:ext cx="3917950" cy="261610"/>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p:txBody>
      </p:sp>
      <p:sp>
        <p:nvSpPr>
          <p:cNvPr id="10" name="TextBox 9"/>
          <p:cNvSpPr txBox="1"/>
          <p:nvPr/>
        </p:nvSpPr>
        <p:spPr>
          <a:xfrm>
            <a:off x="463550" y="685800"/>
            <a:ext cx="3200400" cy="400110"/>
          </a:xfrm>
          <a:prstGeom prst="rect">
            <a:avLst/>
          </a:prstGeom>
          <a:noFill/>
        </p:spPr>
        <p:txBody>
          <a:bodyPr wrap="square" rtlCol="0">
            <a:spAutoFit/>
          </a:bodyPr>
          <a:lstStyle/>
          <a:p>
            <a:r>
              <a:rPr lang="en-US" sz="2000" b="1" cap="all" dirty="0">
                <a:latin typeface="Calibri" panose="020F0502020204030204" pitchFamily="34" charset="0"/>
                <a:cs typeface="Helvetica" panose="020B0604020202020204" pitchFamily="34" charset="0"/>
              </a:rPr>
              <a:t>Committee Report</a:t>
            </a:r>
            <a:endParaRPr lang="en-US" sz="2000" b="1" cap="all" dirty="0" smtClean="0">
              <a:latin typeface="Calibri" panose="020F0502020204030204" pitchFamily="34" charset="0"/>
              <a:cs typeface="Helvetica" panose="020B0604020202020204" pitchFamily="34" charset="0"/>
            </a:endParaRPr>
          </a:p>
        </p:txBody>
      </p:sp>
      <p:cxnSp>
        <p:nvCxnSpPr>
          <p:cNvPr id="7" name="Straight Connector 6"/>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z="1100" smtClean="0">
                <a:latin typeface="Calibri" panose="020F0502020204030204" pitchFamily="34" charset="0"/>
              </a:rPr>
              <a:pPr/>
              <a:t>7</a:t>
            </a:fld>
            <a:endParaRPr lang="en-US" sz="1100" dirty="0">
              <a:latin typeface="Calibri" panose="020F0502020204030204" pitchFamily="34" charset="0"/>
            </a:endParaRPr>
          </a:p>
        </p:txBody>
      </p:sp>
      <p:sp>
        <p:nvSpPr>
          <p:cNvPr id="3" name="TextBox 2"/>
          <p:cNvSpPr txBox="1"/>
          <p:nvPr/>
        </p:nvSpPr>
        <p:spPr>
          <a:xfrm>
            <a:off x="457200" y="685800"/>
            <a:ext cx="8229600" cy="400110"/>
          </a:xfrm>
          <a:prstGeom prst="rect">
            <a:avLst/>
          </a:prstGeom>
          <a:noFill/>
        </p:spPr>
        <p:txBody>
          <a:bodyPr wrap="square" rtlCol="0">
            <a:spAutoFit/>
          </a:bodyPr>
          <a:lstStyle/>
          <a:p>
            <a:r>
              <a:rPr lang="en-US" sz="2000" b="1" dirty="0" smtClean="0">
                <a:latin typeface="Calibri" panose="020F0502020204030204" pitchFamily="34" charset="0"/>
                <a:cs typeface="Helvetica" panose="020B0604020202020204" pitchFamily="34" charset="0"/>
              </a:rPr>
              <a:t>FIVE RECOMMENDATIONS TO BE IMMEDIATELY IMPLEMENTED</a:t>
            </a:r>
          </a:p>
        </p:txBody>
      </p:sp>
      <p:sp>
        <p:nvSpPr>
          <p:cNvPr id="7" name="TextBox 6"/>
          <p:cNvSpPr txBox="1"/>
          <p:nvPr/>
        </p:nvSpPr>
        <p:spPr>
          <a:xfrm>
            <a:off x="463549" y="220103"/>
            <a:ext cx="38449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3" name="Straight Connector 12"/>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1731288"/>
            <a:ext cx="6858000" cy="5078313"/>
          </a:xfrm>
          <a:prstGeom prst="rect">
            <a:avLst/>
          </a:prstGeom>
        </p:spPr>
        <p:txBody>
          <a:bodyPr wrap="square">
            <a:spAutoFit/>
          </a:bodyPr>
          <a:lstStyle/>
          <a:p>
            <a:pPr marL="457200" indent="-457200">
              <a:spcBef>
                <a:spcPts val="800"/>
              </a:spcBef>
              <a:buFont typeface="+mj-lt"/>
              <a:buAutoNum type="arabicParenR"/>
            </a:pPr>
            <a:r>
              <a:rPr lang="en-US" dirty="0" smtClean="0">
                <a:solidFill>
                  <a:srgbClr val="FF0000"/>
                </a:solidFill>
                <a:latin typeface="Calibri" pitchFamily="34" charset="0"/>
              </a:rPr>
              <a:t>Vision</a:t>
            </a:r>
            <a:r>
              <a:rPr lang="en-US" dirty="0" smtClean="0">
                <a:latin typeface="Calibri" pitchFamily="34" charset="0"/>
              </a:rPr>
              <a:t> -- Clearly articulate a vision and mission statement for international research by University faculty</a:t>
            </a:r>
          </a:p>
          <a:p>
            <a:pPr marL="457200" indent="-457200">
              <a:spcBef>
                <a:spcPts val="800"/>
              </a:spcBef>
              <a:buFont typeface="+mj-lt"/>
              <a:buAutoNum type="arabicParenR"/>
            </a:pPr>
            <a:r>
              <a:rPr lang="en-US" dirty="0" smtClean="0">
                <a:solidFill>
                  <a:srgbClr val="FF0000"/>
                </a:solidFill>
                <a:latin typeface="Calibri" pitchFamily="34" charset="0"/>
              </a:rPr>
              <a:t>Database</a:t>
            </a:r>
            <a:r>
              <a:rPr lang="en-US" dirty="0" smtClean="0">
                <a:latin typeface="Calibri" pitchFamily="34" charset="0"/>
              </a:rPr>
              <a:t> -- Establish a database of international research at the University. </a:t>
            </a:r>
          </a:p>
          <a:p>
            <a:pPr marL="457200" indent="-457200">
              <a:spcBef>
                <a:spcPts val="800"/>
              </a:spcBef>
              <a:buFont typeface="+mj-lt"/>
              <a:buAutoNum type="arabicParenR"/>
            </a:pPr>
            <a:r>
              <a:rPr lang="en-US" dirty="0" smtClean="0">
                <a:solidFill>
                  <a:srgbClr val="FF0000"/>
                </a:solidFill>
                <a:latin typeface="Calibri" pitchFamily="34" charset="0"/>
              </a:rPr>
              <a:t>Strategic Alliances </a:t>
            </a:r>
            <a:r>
              <a:rPr lang="en-US" dirty="0" smtClean="0">
                <a:latin typeface="Calibri" pitchFamily="34" charset="0"/>
              </a:rPr>
              <a:t>-- Prepare a position statement on how international partners are chosen for </a:t>
            </a:r>
            <a:r>
              <a:rPr lang="en-US" u="sng" dirty="0" smtClean="0">
                <a:latin typeface="Calibri" pitchFamily="34" charset="0"/>
              </a:rPr>
              <a:t>strategic alliances </a:t>
            </a:r>
            <a:r>
              <a:rPr lang="en-US" dirty="0" smtClean="0">
                <a:latin typeface="Calibri" pitchFamily="34" charset="0"/>
              </a:rPr>
              <a:t>and broadly communicate which alliances have already been formed</a:t>
            </a:r>
          </a:p>
          <a:p>
            <a:pPr marL="457200" indent="-457200">
              <a:spcBef>
                <a:spcPts val="800"/>
              </a:spcBef>
              <a:buFont typeface="+mj-lt"/>
              <a:buAutoNum type="arabicParenR"/>
            </a:pPr>
            <a:r>
              <a:rPr lang="en-US" dirty="0" smtClean="0">
                <a:solidFill>
                  <a:srgbClr val="FF0000"/>
                </a:solidFill>
                <a:latin typeface="Calibri" pitchFamily="34" charset="0"/>
              </a:rPr>
              <a:t>Invest &amp; Incubate</a:t>
            </a:r>
            <a:r>
              <a:rPr lang="en-US" dirty="0" smtClean="0">
                <a:latin typeface="Calibri" pitchFamily="34" charset="0"/>
              </a:rPr>
              <a:t> -- Provide grants to faculty for </a:t>
            </a:r>
            <a:r>
              <a:rPr lang="en-US" u="sng" dirty="0" smtClean="0">
                <a:latin typeface="Calibri" pitchFamily="34" charset="0"/>
              </a:rPr>
              <a:t>outstanding </a:t>
            </a:r>
            <a:r>
              <a:rPr lang="en-US" dirty="0" smtClean="0">
                <a:latin typeface="Calibri" pitchFamily="34" charset="0"/>
              </a:rPr>
              <a:t>international research projects that will enhance and elevate international research at the University</a:t>
            </a:r>
          </a:p>
          <a:p>
            <a:pPr marL="457200" indent="-457200">
              <a:spcBef>
                <a:spcPts val="800"/>
              </a:spcBef>
              <a:buFont typeface="+mj-lt"/>
              <a:buAutoNum type="arabicParenR"/>
            </a:pPr>
            <a:r>
              <a:rPr lang="en-US" dirty="0" smtClean="0">
                <a:solidFill>
                  <a:srgbClr val="FF0000"/>
                </a:solidFill>
                <a:latin typeface="Calibri" pitchFamily="34" charset="0"/>
              </a:rPr>
              <a:t>Central support </a:t>
            </a:r>
            <a:r>
              <a:rPr lang="en-US" dirty="0" smtClean="0">
                <a:latin typeface="Calibri" pitchFamily="34" charset="0"/>
              </a:rPr>
              <a:t>-- With central support, organize the funding and human resources necessary to facilitate and nurture the growth of international research at the University.</a:t>
            </a:r>
          </a:p>
          <a:p>
            <a:pPr marL="457200" indent="-457200">
              <a:spcBef>
                <a:spcPts val="800"/>
              </a:spcBef>
              <a:buFont typeface="+mj-lt"/>
              <a:buAutoNum type="arabicParenR"/>
            </a:pPr>
            <a:endParaRPr lang="en-US" dirty="0" smtClean="0"/>
          </a:p>
          <a:p>
            <a:pPr marL="742950" indent="-742950">
              <a:spcBef>
                <a:spcPts val="800"/>
              </a:spcBef>
              <a:buFont typeface="+mj-lt"/>
              <a:buAutoNum type="arabicParenR"/>
            </a:pPr>
            <a:endParaRPr lang="en-US" sz="3200" dirty="0" smtClean="0"/>
          </a:p>
        </p:txBody>
      </p:sp>
    </p:spTree>
    <p:extLst>
      <p:ext uri="{BB962C8B-B14F-4D97-AF65-F5344CB8AC3E}">
        <p14:creationId xmlns:p14="http://schemas.microsoft.com/office/powerpoint/2010/main" val="34336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BD2977-938D-4740-9020-14FA1C66A224}" type="slidenum">
              <a:rPr lang="en-US" sz="1100" smtClean="0">
                <a:latin typeface="Calibri" panose="020F0502020204030204" pitchFamily="34" charset="0"/>
              </a:rPr>
              <a:pPr/>
              <a:t>8</a:t>
            </a:fld>
            <a:endParaRPr lang="en-US" sz="1100" dirty="0">
              <a:latin typeface="Calibri" panose="020F0502020204030204" pitchFamily="34" charset="0"/>
            </a:endParaRPr>
          </a:p>
        </p:txBody>
      </p:sp>
      <p:sp>
        <p:nvSpPr>
          <p:cNvPr id="3" name="TextBox 2"/>
          <p:cNvSpPr txBox="1"/>
          <p:nvPr/>
        </p:nvSpPr>
        <p:spPr>
          <a:xfrm>
            <a:off x="457200" y="685800"/>
            <a:ext cx="8229600" cy="400110"/>
          </a:xfrm>
          <a:prstGeom prst="rect">
            <a:avLst/>
          </a:prstGeom>
          <a:noFill/>
        </p:spPr>
        <p:txBody>
          <a:bodyPr wrap="square" rtlCol="0">
            <a:spAutoFit/>
          </a:bodyPr>
          <a:lstStyle/>
          <a:p>
            <a:r>
              <a:rPr lang="en-US" sz="2000" b="1" dirty="0" smtClean="0">
                <a:latin typeface="Calibri" panose="020F0502020204030204" pitchFamily="34" charset="0"/>
                <a:cs typeface="Helvetica" panose="020B0604020202020204" pitchFamily="34" charset="0"/>
              </a:rPr>
              <a:t>VISION AND MISSION</a:t>
            </a:r>
          </a:p>
        </p:txBody>
      </p:sp>
      <p:sp>
        <p:nvSpPr>
          <p:cNvPr id="7" name="TextBox 6"/>
          <p:cNvSpPr txBox="1"/>
          <p:nvPr/>
        </p:nvSpPr>
        <p:spPr>
          <a:xfrm>
            <a:off x="463549" y="220103"/>
            <a:ext cx="38449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sp>
        <p:nvSpPr>
          <p:cNvPr id="10" name="Rectangle 9"/>
          <p:cNvSpPr/>
          <p:nvPr/>
        </p:nvSpPr>
        <p:spPr>
          <a:xfrm>
            <a:off x="463550" y="2244060"/>
            <a:ext cx="7689850" cy="3108544"/>
          </a:xfrm>
          <a:prstGeom prst="rect">
            <a:avLst/>
          </a:prstGeom>
        </p:spPr>
        <p:txBody>
          <a:bodyPr wrap="square">
            <a:spAutoFit/>
          </a:bodyPr>
          <a:lstStyle/>
          <a:p>
            <a:pPr marL="115888" lvl="0" indent="-115888" eaLnBrk="0" hangingPunct="0">
              <a:spcBef>
                <a:spcPct val="20000"/>
              </a:spcBef>
              <a:defRPr/>
            </a:pPr>
            <a:r>
              <a:rPr lang="en-US" sz="2000" i="1" kern="0" dirty="0" smtClean="0">
                <a:solidFill>
                  <a:srgbClr val="FF0000"/>
                </a:solidFill>
                <a:latin typeface="Calibri" pitchFamily="34" charset="0"/>
                <a:ea typeface="+mn-ea"/>
              </a:rPr>
              <a:t>Vision:</a:t>
            </a:r>
          </a:p>
          <a:p>
            <a:pPr marL="115888" lvl="0" indent="-115888" eaLnBrk="0" hangingPunct="0">
              <a:spcBef>
                <a:spcPct val="20000"/>
              </a:spcBef>
              <a:defRPr/>
            </a:pPr>
            <a:r>
              <a:rPr lang="en-US" sz="2000" i="1" kern="0" dirty="0" smtClean="0">
                <a:solidFill>
                  <a:srgbClr val="000000"/>
                </a:solidFill>
                <a:latin typeface="Calibri" pitchFamily="34" charset="0"/>
                <a:ea typeface="+mn-ea"/>
              </a:rPr>
              <a:t>“</a:t>
            </a:r>
            <a:r>
              <a:rPr lang="en-US" sz="2000" i="1" kern="0" dirty="0">
                <a:solidFill>
                  <a:srgbClr val="000000"/>
                </a:solidFill>
                <a:latin typeface="Calibri" pitchFamily="34" charset="0"/>
                <a:ea typeface="+mn-ea"/>
              </a:rPr>
              <a:t>Driving discovery and innovation at world leadership levels through international collaborations that enhance the experience and impact of faculty and </a:t>
            </a:r>
            <a:r>
              <a:rPr lang="en-US" sz="2000" i="1" kern="0" dirty="0" smtClean="0">
                <a:solidFill>
                  <a:srgbClr val="000000"/>
                </a:solidFill>
                <a:latin typeface="Calibri" pitchFamily="34" charset="0"/>
                <a:ea typeface="+mn-ea"/>
              </a:rPr>
              <a:t>students.”</a:t>
            </a:r>
            <a:endParaRPr lang="en-US" sz="2000" i="1" kern="0" dirty="0">
              <a:solidFill>
                <a:srgbClr val="000000"/>
              </a:solidFill>
              <a:latin typeface="Calibri" pitchFamily="34" charset="0"/>
              <a:ea typeface="+mn-ea"/>
            </a:endParaRPr>
          </a:p>
          <a:p>
            <a:pPr lvl="0" eaLnBrk="0" hangingPunct="0">
              <a:spcBef>
                <a:spcPct val="20000"/>
              </a:spcBef>
              <a:defRPr/>
            </a:pPr>
            <a:endParaRPr lang="en-US" sz="2000" i="1" kern="0" dirty="0">
              <a:solidFill>
                <a:srgbClr val="000000"/>
              </a:solidFill>
              <a:latin typeface="Calibri" pitchFamily="34" charset="0"/>
              <a:ea typeface="+mn-ea"/>
            </a:endParaRPr>
          </a:p>
          <a:p>
            <a:pPr marL="169863" lvl="0" indent="-169863" eaLnBrk="0" hangingPunct="0">
              <a:spcBef>
                <a:spcPct val="20000"/>
              </a:spcBef>
              <a:defRPr/>
            </a:pPr>
            <a:r>
              <a:rPr lang="en-US" sz="2000" i="1" kern="0" dirty="0" smtClean="0">
                <a:solidFill>
                  <a:srgbClr val="FF0000"/>
                </a:solidFill>
                <a:latin typeface="Calibri" pitchFamily="34" charset="0"/>
                <a:ea typeface="+mn-ea"/>
              </a:rPr>
              <a:t>Mission:</a:t>
            </a:r>
          </a:p>
          <a:p>
            <a:pPr marL="169863" lvl="0" indent="-169863" eaLnBrk="0" hangingPunct="0">
              <a:spcBef>
                <a:spcPct val="20000"/>
              </a:spcBef>
              <a:defRPr/>
            </a:pPr>
            <a:r>
              <a:rPr lang="en-US" sz="2000" i="1" kern="0" dirty="0" smtClean="0">
                <a:solidFill>
                  <a:srgbClr val="000000"/>
                </a:solidFill>
                <a:latin typeface="Calibri" pitchFamily="34" charset="0"/>
                <a:ea typeface="+mn-ea"/>
              </a:rPr>
              <a:t>“</a:t>
            </a:r>
            <a:r>
              <a:rPr lang="en-US" sz="2000" i="1" kern="0" dirty="0">
                <a:solidFill>
                  <a:srgbClr val="000000"/>
                </a:solidFill>
                <a:latin typeface="Calibri" pitchFamily="34" charset="0"/>
                <a:ea typeface="+mn-ea"/>
              </a:rPr>
              <a:t>To create strong, lasting, and mutually beneficial international research collaborations which enhance knowledge, education, innovation, and economic vitality, and contribute to the stewardship of the </a:t>
            </a:r>
            <a:r>
              <a:rPr lang="en-US" sz="2000" i="1" kern="0" dirty="0" smtClean="0">
                <a:solidFill>
                  <a:srgbClr val="000000"/>
                </a:solidFill>
                <a:latin typeface="Calibri" pitchFamily="34" charset="0"/>
                <a:ea typeface="+mn-ea"/>
              </a:rPr>
              <a:t>planet.”</a:t>
            </a:r>
            <a:endParaRPr lang="en-US" sz="2000" i="1" kern="0" dirty="0">
              <a:solidFill>
                <a:srgbClr val="000000"/>
              </a:solidFill>
              <a:latin typeface="Calibri" pitchFamily="34" charset="0"/>
              <a:ea typeface="+mn-ea"/>
            </a:endParaRPr>
          </a:p>
        </p:txBody>
      </p:sp>
      <p:cxnSp>
        <p:nvCxnSpPr>
          <p:cNvPr id="13" name="Straight Connector 12"/>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DCF378-FB29-434E-BC69-DD09DA4B7D71}" type="slidenum">
              <a:rPr lang="en-US" sz="1100" smtClean="0">
                <a:latin typeface="Calibri" panose="020F0502020204030204" pitchFamily="34" charset="0"/>
              </a:rPr>
              <a:pPr/>
              <a:t>9</a:t>
            </a:fld>
            <a:endParaRPr lang="en-US" sz="1100" dirty="0">
              <a:latin typeface="Calibri" panose="020F0502020204030204" pitchFamily="34" charset="0"/>
            </a:endParaRPr>
          </a:p>
        </p:txBody>
      </p:sp>
      <p:sp>
        <p:nvSpPr>
          <p:cNvPr id="6" name="TextBox 5"/>
          <p:cNvSpPr txBox="1"/>
          <p:nvPr/>
        </p:nvSpPr>
        <p:spPr>
          <a:xfrm>
            <a:off x="457200" y="685800"/>
            <a:ext cx="8229600" cy="400110"/>
          </a:xfrm>
          <a:prstGeom prst="rect">
            <a:avLst/>
          </a:prstGeom>
          <a:noFill/>
        </p:spPr>
        <p:txBody>
          <a:bodyPr wrap="square" rtlCol="0">
            <a:spAutoFit/>
          </a:bodyPr>
          <a:lstStyle/>
          <a:p>
            <a:r>
              <a:rPr lang="en-US" sz="2000" b="1" cap="all" dirty="0">
                <a:solidFill>
                  <a:srgbClr val="FF0000"/>
                </a:solidFill>
                <a:latin typeface="Calibri" panose="020F0502020204030204" pitchFamily="34" charset="0"/>
                <a:cs typeface="Helvetica" panose="020B0604020202020204" pitchFamily="34" charset="0"/>
              </a:rPr>
              <a:t>Database:  </a:t>
            </a:r>
            <a:r>
              <a:rPr lang="en-US" sz="2000" b="1" cap="all" dirty="0">
                <a:latin typeface="Calibri" panose="020F0502020204030204" pitchFamily="34" charset="0"/>
                <a:cs typeface="Helvetica" panose="020B0604020202020204" pitchFamily="34" charset="0"/>
              </a:rPr>
              <a:t>Definition of International Research</a:t>
            </a:r>
            <a:endParaRPr lang="en-US" sz="2000" b="1" cap="all" dirty="0" smtClean="0">
              <a:latin typeface="Calibri" panose="020F0502020204030204" pitchFamily="34" charset="0"/>
              <a:cs typeface="Helvetica" panose="020B0604020202020204" pitchFamily="34" charset="0"/>
            </a:endParaRPr>
          </a:p>
        </p:txBody>
      </p:sp>
      <p:sp>
        <p:nvSpPr>
          <p:cNvPr id="2" name="TextBox 1"/>
          <p:cNvSpPr txBox="1"/>
          <p:nvPr/>
        </p:nvSpPr>
        <p:spPr>
          <a:xfrm>
            <a:off x="463550" y="2690336"/>
            <a:ext cx="8223250" cy="1477328"/>
          </a:xfrm>
          <a:prstGeom prst="rect">
            <a:avLst/>
          </a:prstGeom>
          <a:noFill/>
        </p:spPr>
        <p:txBody>
          <a:bodyPr wrap="square" rtlCol="0">
            <a:spAutoFit/>
          </a:bodyPr>
          <a:lstStyle/>
          <a:p>
            <a:pPr marL="342900" lvl="0" indent="-342900" eaLnBrk="0" hangingPunct="0">
              <a:spcBef>
                <a:spcPts val="1200"/>
              </a:spcBef>
              <a:buFontTx/>
              <a:buChar char="•"/>
            </a:pPr>
            <a:r>
              <a:rPr lang="en-US" sz="2000" kern="0" dirty="0">
                <a:solidFill>
                  <a:srgbClr val="000000"/>
                </a:solidFill>
                <a:latin typeface="Calibri" pitchFamily="34" charset="0"/>
                <a:ea typeface="+mn-ea"/>
              </a:rPr>
              <a:t>Research collaborations range from sharing advice/ideas/data on occasion to multi-year research </a:t>
            </a:r>
            <a:r>
              <a:rPr lang="en-US" sz="2000" kern="0" dirty="0" smtClean="0">
                <a:solidFill>
                  <a:srgbClr val="000000"/>
                </a:solidFill>
                <a:latin typeface="Calibri" pitchFamily="34" charset="0"/>
                <a:ea typeface="+mn-ea"/>
              </a:rPr>
              <a:t>projects.</a:t>
            </a:r>
            <a:endParaRPr lang="en-US" sz="2000" kern="0" dirty="0">
              <a:solidFill>
                <a:srgbClr val="000000"/>
              </a:solidFill>
              <a:latin typeface="Calibri" pitchFamily="34" charset="0"/>
              <a:ea typeface="+mn-ea"/>
            </a:endParaRPr>
          </a:p>
          <a:p>
            <a:pPr marL="342900" lvl="0" indent="-342900" eaLnBrk="0" hangingPunct="0">
              <a:spcBef>
                <a:spcPts val="1200"/>
              </a:spcBef>
              <a:buFontTx/>
              <a:buChar char="•"/>
            </a:pPr>
            <a:r>
              <a:rPr lang="en-US" sz="2000" kern="0" dirty="0">
                <a:solidFill>
                  <a:srgbClr val="000000"/>
                </a:solidFill>
                <a:latin typeface="Calibri" pitchFamily="34" charset="0"/>
                <a:ea typeface="+mn-ea"/>
              </a:rPr>
              <a:t>A broad definition: “Movement of people, materials, or money to support international research collaborations.”</a:t>
            </a:r>
          </a:p>
        </p:txBody>
      </p:sp>
      <p:sp>
        <p:nvSpPr>
          <p:cNvPr id="7" name="TextBox 6"/>
          <p:cNvSpPr txBox="1"/>
          <p:nvPr/>
        </p:nvSpPr>
        <p:spPr>
          <a:xfrm>
            <a:off x="463549" y="220103"/>
            <a:ext cx="4111625" cy="430887"/>
          </a:xfrm>
          <a:prstGeom prst="rect">
            <a:avLst/>
          </a:prstGeom>
          <a:noFill/>
        </p:spPr>
        <p:txBody>
          <a:bodyPr wrap="square" rtlCol="0">
            <a:spAutoFit/>
          </a:bodyPr>
          <a:lstStyle/>
          <a:p>
            <a:r>
              <a:rPr lang="en-US" sz="1100" dirty="0" smtClean="0">
                <a:solidFill>
                  <a:schemeClr val="bg2">
                    <a:lumMod val="75000"/>
                  </a:schemeClr>
                </a:solidFill>
                <a:latin typeface="Avenir Light"/>
                <a:cs typeface="Helvetica" panose="020B0604020202020204" pitchFamily="34" charset="0"/>
              </a:rPr>
              <a:t>FIVE YEARS FORWARD: </a:t>
            </a:r>
            <a:r>
              <a:rPr lang="en-US" sz="1100" dirty="0">
                <a:solidFill>
                  <a:schemeClr val="bg2">
                    <a:lumMod val="75000"/>
                  </a:schemeClr>
                </a:solidFill>
                <a:latin typeface="Avenir Light"/>
                <a:cs typeface="Helvetica" panose="020B0604020202020204" pitchFamily="34" charset="0"/>
              </a:rPr>
              <a:t>INTERNATIONAL RESEARCH</a:t>
            </a:r>
          </a:p>
          <a:p>
            <a:endParaRPr lang="en-US" sz="1100" dirty="0">
              <a:solidFill>
                <a:schemeClr val="bg2">
                  <a:lumMod val="75000"/>
                </a:schemeClr>
              </a:solidFill>
              <a:latin typeface="Avenir Light"/>
              <a:cs typeface="Helvetica" panose="020B0604020202020204" pitchFamily="34" charset="0"/>
            </a:endParaRPr>
          </a:p>
        </p:txBody>
      </p:sp>
      <p:cxnSp>
        <p:nvCxnSpPr>
          <p:cNvPr id="10" name="Straight Connector 9"/>
          <p:cNvCxnSpPr/>
          <p:nvPr/>
        </p:nvCxnSpPr>
        <p:spPr>
          <a:xfrm>
            <a:off x="533400" y="1219200"/>
            <a:ext cx="7696200" cy="0"/>
          </a:xfrm>
          <a:prstGeom prst="line">
            <a:avLst/>
          </a:prstGeom>
          <a:ln w="38100">
            <a:solidFill>
              <a:srgbClr val="48A1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61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100" dirty="0" smtClean="0">
            <a:latin typeface="Helvetica" panose="020B0604020202020204" pitchFamily="34" charset="0"/>
            <a:cs typeface="Helvetica" panose="020B06040202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100" dirty="0" smtClean="0">
            <a:latin typeface="Helvetica" panose="020B0604020202020204" pitchFamily="34" charset="0"/>
            <a:cs typeface="Helvetica" panose="020B06040202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10030</TotalTime>
  <Words>1991</Words>
  <Application>Microsoft Office PowerPoint</Application>
  <PresentationFormat>On-screen Show (4:3)</PresentationFormat>
  <Paragraphs>299</Paragraphs>
  <Slides>40</Slides>
  <Notes>19</Notes>
  <HiddenSlides>1</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Default Design</vt:lpstr>
      <vt:lpstr>Office Theme</vt:lpstr>
      <vt:lpstr>1_Thème Office</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R&amp;D expenditures for United States, EU, and 10  Asian economies: 1996–2009</vt:lpstr>
      <vt:lpstr>Country Goals</vt:lpstr>
      <vt:lpstr>Proportion of Global Publications, by Country</vt:lpstr>
      <vt:lpstr>Internationally Collaborative Papers (2008)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Partnering</vt:lpstr>
      <vt:lpstr>Closing thoughts</vt:lpstr>
    </vt:vector>
  </TitlesOfParts>
  <Company>LDI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meyersd</dc:creator>
  <cp:lastModifiedBy>Robyn M Kennedy</cp:lastModifiedBy>
  <cp:revision>724</cp:revision>
  <cp:lastPrinted>2014-11-20T18:37:40Z</cp:lastPrinted>
  <dcterms:created xsi:type="dcterms:W3CDTF">2010-07-20T20:18:59Z</dcterms:created>
  <dcterms:modified xsi:type="dcterms:W3CDTF">2014-11-20T22:14:05Z</dcterms:modified>
</cp:coreProperties>
</file>