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  <p:sldMasterId id="2147483751" r:id="rId2"/>
    <p:sldMasterId id="2147483763" r:id="rId3"/>
    <p:sldMasterId id="2147483775" r:id="rId4"/>
    <p:sldMasterId id="2147483801" r:id="rId5"/>
    <p:sldMasterId id="2147483845" r:id="rId6"/>
    <p:sldMasterId id="2147483857" r:id="rId7"/>
  </p:sldMasterIdLst>
  <p:notesMasterIdLst>
    <p:notesMasterId r:id="rId44"/>
  </p:notesMasterIdLst>
  <p:handoutMasterIdLst>
    <p:handoutMasterId r:id="rId45"/>
  </p:handoutMasterIdLst>
  <p:sldIdLst>
    <p:sldId id="329" r:id="rId8"/>
    <p:sldId id="309" r:id="rId9"/>
    <p:sldId id="305" r:id="rId10"/>
    <p:sldId id="306" r:id="rId11"/>
    <p:sldId id="355" r:id="rId12"/>
    <p:sldId id="363" r:id="rId13"/>
    <p:sldId id="316" r:id="rId14"/>
    <p:sldId id="330" r:id="rId15"/>
    <p:sldId id="271" r:id="rId16"/>
    <p:sldId id="314" r:id="rId17"/>
    <p:sldId id="357" r:id="rId18"/>
    <p:sldId id="356" r:id="rId19"/>
    <p:sldId id="364" r:id="rId20"/>
    <p:sldId id="277" r:id="rId21"/>
    <p:sldId id="279" r:id="rId22"/>
    <p:sldId id="280" r:id="rId23"/>
    <p:sldId id="320" r:id="rId24"/>
    <p:sldId id="370" r:id="rId25"/>
    <p:sldId id="371" r:id="rId26"/>
    <p:sldId id="331" r:id="rId27"/>
    <p:sldId id="351" r:id="rId28"/>
    <p:sldId id="358" r:id="rId29"/>
    <p:sldId id="339" r:id="rId30"/>
    <p:sldId id="340" r:id="rId31"/>
    <p:sldId id="341" r:id="rId32"/>
    <p:sldId id="342" r:id="rId33"/>
    <p:sldId id="289" r:id="rId34"/>
    <p:sldId id="345" r:id="rId35"/>
    <p:sldId id="359" r:id="rId36"/>
    <p:sldId id="360" r:id="rId37"/>
    <p:sldId id="348" r:id="rId38"/>
    <p:sldId id="349" r:id="rId39"/>
    <p:sldId id="361" r:id="rId40"/>
    <p:sldId id="350" r:id="rId41"/>
    <p:sldId id="353" r:id="rId42"/>
    <p:sldId id="37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04F944-F03A-9543-A518-FD81ADF88A7B}">
          <p14:sldIdLst>
            <p14:sldId id="329"/>
            <p14:sldId id="309"/>
            <p14:sldId id="305"/>
            <p14:sldId id="306"/>
            <p14:sldId id="355"/>
            <p14:sldId id="363"/>
            <p14:sldId id="316"/>
            <p14:sldId id="330"/>
            <p14:sldId id="271"/>
            <p14:sldId id="314"/>
            <p14:sldId id="357"/>
            <p14:sldId id="356"/>
            <p14:sldId id="364"/>
            <p14:sldId id="277"/>
            <p14:sldId id="279"/>
            <p14:sldId id="280"/>
            <p14:sldId id="320"/>
            <p14:sldId id="370"/>
            <p14:sldId id="371"/>
            <p14:sldId id="331"/>
            <p14:sldId id="351"/>
            <p14:sldId id="358"/>
            <p14:sldId id="339"/>
            <p14:sldId id="340"/>
            <p14:sldId id="341"/>
            <p14:sldId id="342"/>
            <p14:sldId id="289"/>
            <p14:sldId id="345"/>
            <p14:sldId id="359"/>
            <p14:sldId id="360"/>
            <p14:sldId id="348"/>
            <p14:sldId id="349"/>
            <p14:sldId id="361"/>
            <p14:sldId id="350"/>
            <p14:sldId id="353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clrMru>
    <a:srgbClr val="ECE9CB"/>
    <a:srgbClr val="F0EFE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79285" autoAdjust="0"/>
  </p:normalViewPr>
  <p:slideViewPr>
    <p:cSldViewPr snapToGrid="0" snapToObjects="1">
      <p:cViewPr varScale="1">
        <p:scale>
          <a:sx n="50" d="100"/>
          <a:sy n="50" d="100"/>
        </p:scale>
        <p:origin x="166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11" Type="http://schemas.openxmlformats.org/officeDocument/2006/relationships/image" Target="../media/image67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1F018-F6B4-784E-95FC-FD510390792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E7750-0B2E-3C48-8D0E-AC99C2F91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83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EEB15-C6FF-C348-85DA-C2A5336C82B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8F99C-703B-C249-8881-F8217CE7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0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7133" y="8688049"/>
            <a:ext cx="2970868" cy="4559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8C52E19-922F-5C4B-882C-64C01A436297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19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B15B1-71D5-4A4A-BCC3-83C5ADAD9B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977-178E-4886-A6E3-0A668D7FA5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14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977-178E-4886-A6E3-0A668D7FA5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14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8F99C-703B-C249-8881-F8217CE7D15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094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8F99C-703B-C249-8881-F8217CE7D15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094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8F99C-703B-C249-8881-F8217CE7D1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38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8F99C-703B-C249-8881-F8217CE7D1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55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AFD3C7C-1312-194B-9864-3B25F765DCE0}" type="slidenum">
              <a:rPr lang="en-US" sz="1200">
                <a:solidFill>
                  <a:prstClr val="black"/>
                </a:solidFill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59300" cy="34194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32288"/>
            <a:ext cx="5010150" cy="41021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1F1BC-A001-4873-816C-FDAD05146AD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309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1F1BC-A001-4873-816C-FDAD05146AD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75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940" tIns="44970" rIns="89940" bIns="449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lIns="89940" tIns="44970" rIns="89940" bIns="44970"/>
          <a:lstStyle/>
          <a:p>
            <a:fld id="{C4BEF832-BDB5-481A-BC8E-B69A3BF702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560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1F1BC-A001-4873-816C-FDAD05146AD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770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1F1BC-A001-4873-816C-FDAD05146AD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521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9B32-A8E4-E843-A3A3-85B818FB9B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2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9B32-A8E4-E843-A3A3-85B818FB9B9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6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C2DC-B7AA-BD48-B363-1D8330E098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00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8F99C-703B-C249-8881-F8217CE7D1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77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8F99C-703B-C249-8881-F8217CE7D1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8F99C-703B-C249-8881-F8217CE7D1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9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8F99C-703B-C249-8881-F8217CE7D1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7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8F99C-703B-C249-8881-F8217CE7D1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3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ED66D-7EA9-4F79-A3BC-8D9DA5152A8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64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8529-BADA-402A-88B5-4221FFEE616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57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6096-EFE9-4ADC-AC82-D864C7DEE41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91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B659-2A28-47D4-9E8E-723071C78A0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93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3958-2C90-6A47-A51D-0EC83EC8F5E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44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11B1-6685-7349-8329-2E12FB9054A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883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B5C2-4559-6749-90A0-AB59A5B4E0F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904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7880A-1FB4-3549-AA6A-C86AB162A5B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05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2A2A-FA4C-3A44-B6CA-77973BB2BFC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771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DED0-690E-7841-A105-4115CA05CA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790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C5BF-83C8-0641-987D-5E1C9CDBD7E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430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5719-F7B1-B94C-B49C-6472CBFBDA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68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59BE-E497-4A6A-8BD5-79D714F9A42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730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3A68-BAF4-8C41-AE1A-0FC41BA6AA8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95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574C-8DBB-8041-9542-A05A43A1C3C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480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7203-7B3E-0B47-BB69-F8C1C80CEC6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962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A146-8A35-8F45-9516-77FF9BF803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378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357E7-9A5B-E242-B939-CA7DC0FADCD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00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F0A2-6458-0544-943A-4F417ACBDA5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963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981F-8BD6-2D46-8B63-E8676E71383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221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0119-C4C8-2A4B-BCD0-F2DA0653711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872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6929-2EBF-DC4A-9624-7F4955F8695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402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B3A8-9589-7747-8AF7-536B6FE2D99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77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C9AA-A856-42BE-B72F-3B27D039E31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339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D001-1DA6-3B4A-9827-641963B5040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928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CF9F-FE77-F64D-8297-571003B481E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0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CFE-086A-1849-B2E0-0CC91F413B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871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2805-BD94-CF42-89BD-4B3377A4E10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434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F089-945F-A248-BA0F-4765A5415C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08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54E92-1F16-004D-A8B5-2BC12A9E4B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4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E7DCA-2587-5346-8208-7B824D45A37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96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73BFB4-6958-E04C-B438-692854B306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0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65EE7-87D3-5543-82D8-BCC08CEF9C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38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6765F-971C-E84C-A6D4-D4AE730FCC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1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D3224-775A-467D-A86E-F022165D987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780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B40F0-6C20-F442-A6F4-845A955FA4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49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DC811-434F-0943-BA28-77CD8240BD0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98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B37E5-C8C9-3243-8117-BB7412BAFAF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59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3A892-836D-654C-8382-B05E8A3635B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52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7DD36-590A-EA4D-B7B9-EF420FF7D07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03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36170-61A1-3040-B687-3A972162218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3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098" name="Picture 2" descr="index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540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90564" y="5516566"/>
            <a:ext cx="6138862" cy="536685"/>
          </a:xfrm>
        </p:spPr>
        <p:txBody>
          <a:bodyPr anchor="t">
            <a:sp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40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95327" y="6075367"/>
            <a:ext cx="6137275" cy="334707"/>
          </a:xfrm>
        </p:spPr>
        <p:txBody>
          <a:bodyPr>
            <a:spAutoFit/>
          </a:bodyPr>
          <a:lstStyle>
            <a:lvl1pPr marL="0" indent="0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44977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5174" y="1061357"/>
            <a:ext cx="9018671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6944" tIns="48472" rIns="96944" bIns="48472" anchor="ctr"/>
          <a:lstStyle/>
          <a:p>
            <a:pPr defTabSz="914116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 userDrawn="1"/>
        </p:nvGraphicFramePr>
        <p:xfrm>
          <a:off x="5" y="0"/>
          <a:ext cx="72189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name="Photo Editor Photo" r:id="rId3" imgW="1523810" imgH="1380952" progId="">
                  <p:embed/>
                </p:oleObj>
              </mc:Choice>
              <mc:Fallback>
                <p:oleObj name="Photo Editor Photo" r:id="rId3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" y="0"/>
                        <a:ext cx="72189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28905" y="7938"/>
            <a:ext cx="6067425" cy="1143000"/>
          </a:xfrm>
          <a:prstGeom prst="rect">
            <a:avLst/>
          </a:prstGeom>
        </p:spPr>
        <p:txBody>
          <a:bodyPr lIns="91398" tIns="45701" rIns="91398" bIns="45701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91398" tIns="45701" rIns="91398" bIns="4570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870" y="6356244"/>
            <a:ext cx="2132263" cy="365691"/>
          </a:xfrm>
          <a:prstGeom prst="rect">
            <a:avLst/>
          </a:prstGeom>
        </p:spPr>
        <p:txBody>
          <a:bodyPr/>
          <a:lstStyle>
            <a:lvl1pPr defTabSz="456998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 eaLnBrk="0" hangingPunct="0">
              <a:defRPr/>
            </a:pP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74" y="6356244"/>
            <a:ext cx="2894263" cy="365691"/>
          </a:xfrm>
          <a:prstGeom prst="rect">
            <a:avLst/>
          </a:prstGeom>
        </p:spPr>
        <p:txBody>
          <a:bodyPr/>
          <a:lstStyle>
            <a:lvl1pPr defTabSz="456998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 eaLnBrk="0" hangingPunct="0"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872" y="6356244"/>
            <a:ext cx="2132263" cy="365691"/>
          </a:xfrm>
          <a:prstGeom prst="rect">
            <a:avLst/>
          </a:prstGeom>
        </p:spPr>
        <p:txBody>
          <a:bodyPr lIns="91410" tIns="45706" rIns="91410" bIns="45706"/>
          <a:lstStyle>
            <a:lvl1pPr defTabSz="456998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9A2B93D3-BCD4-E244-95FE-67FB5DB1BE9A}" type="slidenum">
              <a:rPr lang="en-US">
                <a:ea typeface="ヒラギノ角ゴ Pro W3" charset="-128"/>
              </a:rPr>
              <a:pPr>
                <a:defRPr/>
              </a:pPr>
              <a:t>‹#›</a:t>
            </a:fld>
            <a:endParaRPr lang="en-US" dirty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8603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5174" y="1061357"/>
            <a:ext cx="9018671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6944" tIns="48472" rIns="96944" bIns="48472" anchor="ctr"/>
          <a:lstStyle/>
          <a:p>
            <a:pPr defTabSz="914116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487542942"/>
              </p:ext>
            </p:extLst>
          </p:nvPr>
        </p:nvGraphicFramePr>
        <p:xfrm>
          <a:off x="0" y="-1"/>
          <a:ext cx="990600" cy="91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50" name="Photo Editor Photo" r:id="rId3" imgW="1523810" imgH="1380952" progId="">
                  <p:embed/>
                </p:oleObj>
              </mc:Choice>
              <mc:Fallback>
                <p:oleObj name="Photo Editor Photo" r:id="rId3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990600" cy="914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28905" y="7938"/>
            <a:ext cx="6067425" cy="1143000"/>
          </a:xfrm>
          <a:prstGeom prst="rect">
            <a:avLst/>
          </a:prstGeom>
        </p:spPr>
        <p:txBody>
          <a:bodyPr lIns="91398" tIns="45701" rIns="91398" bIns="4570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91398" tIns="45701" rIns="91398" bIns="4570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870" y="6356244"/>
            <a:ext cx="2132263" cy="365691"/>
          </a:xfrm>
          <a:prstGeom prst="rect">
            <a:avLst/>
          </a:prstGeom>
        </p:spPr>
        <p:txBody>
          <a:bodyPr/>
          <a:lstStyle>
            <a:lvl1pPr defTabSz="456998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 eaLnBrk="0" hangingPunct="0">
              <a:defRPr/>
            </a:pP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74" y="6356244"/>
            <a:ext cx="2894263" cy="365691"/>
          </a:xfrm>
          <a:prstGeom prst="rect">
            <a:avLst/>
          </a:prstGeom>
        </p:spPr>
        <p:txBody>
          <a:bodyPr/>
          <a:lstStyle>
            <a:lvl1pPr defTabSz="456998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 eaLnBrk="0" hangingPunct="0"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872" y="6356244"/>
            <a:ext cx="2132263" cy="365691"/>
          </a:xfrm>
          <a:prstGeom prst="rect">
            <a:avLst/>
          </a:prstGeom>
        </p:spPr>
        <p:txBody>
          <a:bodyPr lIns="91410" tIns="45706" rIns="91410" bIns="45706"/>
          <a:lstStyle>
            <a:lvl1pPr defTabSz="456998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9A2B93D3-BCD4-E244-95FE-67FB5DB1BE9A}" type="slidenum">
              <a:rPr lang="en-US">
                <a:ea typeface="ヒラギノ角ゴ Pro W3" charset="-128"/>
              </a:rPr>
              <a:pPr>
                <a:defRPr/>
              </a:pPr>
              <a:t>‹#›</a:t>
            </a:fld>
            <a:endParaRPr lang="en-US" dirty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242152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07225" y="6300788"/>
            <a:ext cx="1905000" cy="3540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3F51A-7C37-8945-AFFA-6AF991FA982B}" type="slidenum">
              <a:rPr lang="en-US" sz="2000">
                <a:solidFill>
                  <a:srgbClr val="000000"/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1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FD4F-F2DC-479A-93DC-7E1889915E8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713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789E00E-EADA-564F-BBF1-09FD21901AA6}" type="datetime1">
              <a:rPr lang="en-US" sz="200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3/24/2021</a:t>
            </a:fld>
            <a:endParaRPr lang="en-US" sz="2000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98BD91B-368C-C443-8B24-A308A17CFF0E}" type="slidenum">
              <a:rPr lang="en-US" sz="200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000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36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76D357E7-9A5B-E242-B939-CA7DC0FADCD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100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026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593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145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961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584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048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140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19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5A68-0FB1-4C6E-ADE2-76F709E2A53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444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638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15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671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DD5C28A2-967B-2A44-B1CA-1A3CE16A83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EC2C992D-A3D2-C54B-923A-3B2BDA9E71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05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3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93A4-F5F5-1A4C-98E5-64ED191D6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58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3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F7C65-BF86-8743-B8F9-31C714769B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605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34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782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127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782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127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1553-22F8-294C-A5EA-DFE177D072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219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7503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3708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0C0AF-4645-1245-A2A8-80FE4C463D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257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57F3-5645-B540-AEF5-75249652EE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58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07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65189-E7F6-4940-83A1-D08C766695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3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3E7E4-C9BE-45F2-861F-9D2DC1B068C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3161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1CD1-3A45-484A-A21D-596ED07CB1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3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7405-34CA-41D8-B764-8B29961654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50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A392-9698-4744-8CAA-670D526FB59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83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ABB87-7E9E-4805-AC4A-B6442683A87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1B5BF68-5855-CF46-9254-6D0920C508D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55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A779B2C-62B7-B34D-B371-BA93FE0B9E3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75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600E82C-4304-5A4A-B989-0C2F86BFE523}" type="slidenum">
              <a:rPr lang="en-US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3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074" name="Picture 2" descr="index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53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90565" y="123829"/>
            <a:ext cx="81422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5" y="1290641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907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9078" name="Rectangle 6"/>
          <p:cNvSpPr>
            <a:spLocks noChangeArrowheads="1"/>
          </p:cNvSpPr>
          <p:nvPr userDrawn="1"/>
        </p:nvSpPr>
        <p:spPr bwMode="auto">
          <a:xfrm>
            <a:off x="6908800" y="6259513"/>
            <a:ext cx="19050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454DFDE-89E5-4AE2-B06C-916BAAE55B8E}" type="slidenum">
              <a:rPr lang="en-US" sz="1400">
                <a:solidFill>
                  <a:srgbClr val="000000"/>
                </a:solidFill>
                <a:latin typeface="Arial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3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66" r:id="rId6"/>
  </p:sldLayoutIdLst>
  <p:transition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282575" indent="-282575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fontAlgn="base">
        <a:lnSpc>
          <a:spcPct val="85000"/>
        </a:lnSpc>
        <a:spcBef>
          <a:spcPct val="20000"/>
        </a:spcBef>
        <a:spcAft>
          <a:spcPct val="0"/>
        </a:spcAft>
        <a:buFont typeface="Times" pitchFamily="-16" charset="0"/>
        <a:buChar char="•"/>
        <a:defRPr sz="2000">
          <a:solidFill>
            <a:schemeClr val="tx1"/>
          </a:solidFill>
          <a:latin typeface="+mn-lt"/>
        </a:defRPr>
      </a:lvl2pPr>
      <a:lvl3pPr marL="917575" indent="-166688" algn="l" rtl="0" fontAlgn="base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59B1D-BD10-45D7-9E82-3C79196058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3/24/2021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91B44-9EAE-4C3B-A656-303020D409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0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A1A08D25-AB20-A344-A108-3A8DA3FC0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C5EB5B64-243B-AC41-AF55-A7B0E9BF0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8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6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9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63.wmf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61.wmf"/><Relationship Id="rId25" Type="http://schemas.openxmlformats.org/officeDocument/2006/relationships/image" Target="../media/image65.w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73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1.png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57.wmf"/><Relationship Id="rId15" Type="http://schemas.openxmlformats.org/officeDocument/2006/relationships/image" Target="../media/image60.wmf"/><Relationship Id="rId23" Type="http://schemas.openxmlformats.org/officeDocument/2006/relationships/image" Target="../media/image64.wmf"/><Relationship Id="rId28" Type="http://schemas.openxmlformats.org/officeDocument/2006/relationships/image" Target="../media/image72.png"/><Relationship Id="rId10" Type="http://schemas.openxmlformats.org/officeDocument/2006/relationships/image" Target="../media/image70.png"/><Relationship Id="rId19" Type="http://schemas.openxmlformats.org/officeDocument/2006/relationships/image" Target="../media/image62.wmf"/><Relationship Id="rId31" Type="http://schemas.openxmlformats.org/officeDocument/2006/relationships/image" Target="../media/image6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9.png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66.wmf"/><Relationship Id="rId30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5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9.pn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8.png"/><Relationship Id="rId11" Type="http://schemas.openxmlformats.org/officeDocument/2006/relationships/image" Target="../media/image74.wmf"/><Relationship Id="rId5" Type="http://schemas.openxmlformats.org/officeDocument/2006/relationships/image" Target="../media/image77.pn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1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60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3.png"/><Relationship Id="rId4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56" r="3522" b="17261"/>
          <a:stretch/>
        </p:blipFill>
        <p:spPr>
          <a:xfrm>
            <a:off x="0" y="594479"/>
            <a:ext cx="9144000" cy="62635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4662" y="753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78962" y="85610"/>
            <a:ext cx="7165038" cy="197656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5400" b="1" dirty="0">
                <a:solidFill>
                  <a:srgbClr val="FFFF00"/>
                </a:solidFill>
              </a:rPr>
            </a:br>
            <a:r>
              <a:rPr lang="en-US" sz="5400" b="1" dirty="0">
                <a:solidFill>
                  <a:srgbClr val="FFFF00"/>
                </a:solidFill>
              </a:rPr>
              <a:t>INTELLIGENCE 2025 </a:t>
            </a:r>
            <a:endParaRPr lang="en-US" sz="5400" dirty="0">
              <a:solidFill>
                <a:srgbClr val="FFFF00"/>
              </a:solidFill>
              <a:latin typeface="Bradley Hand Bold"/>
              <a:cs typeface="Bradley Hand Bold"/>
            </a:endParaRPr>
          </a:p>
          <a:p>
            <a:r>
              <a:rPr lang="en-US" sz="5400" dirty="0">
                <a:solidFill>
                  <a:srgbClr val="FFFF00"/>
                </a:solidFill>
                <a:latin typeface="Bradley Hand Bold"/>
                <a:cs typeface="Bradley Hand Bold"/>
              </a:rPr>
              <a:t>to improve life on Earth</a:t>
            </a:r>
          </a:p>
          <a:p>
            <a:r>
              <a:rPr lang="en-US" sz="5400" dirty="0">
                <a:solidFill>
                  <a:srgbClr val="FFFF00"/>
                </a:solidFill>
                <a:latin typeface="Bradley Hand Bold"/>
                <a:cs typeface="Bradley Hand Bold"/>
              </a:rPr>
              <a:t> 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57838" y="6445360"/>
            <a:ext cx="3276600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30450" y="6071105"/>
            <a:ext cx="223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Efi Foufoula-Georgiou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0448" y="6416185"/>
            <a:ext cx="3430972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FFFF"/>
                </a:solidFill>
                <a:latin typeface="Calibri"/>
              </a:rPr>
              <a:t>University of California Irvine (UCI)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106648" y="6445360"/>
            <a:ext cx="3276600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94044" y="1908097"/>
            <a:ext cx="4449956" cy="5922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8120" y="6187856"/>
            <a:ext cx="1423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TAU-UCI</a:t>
            </a:r>
          </a:p>
          <a:p>
            <a:r>
              <a:rPr lang="en-US" dirty="0">
                <a:solidFill>
                  <a:schemeClr val="bg1"/>
                </a:solidFill>
              </a:rPr>
              <a:t>Nov 13, 2018</a:t>
            </a:r>
          </a:p>
        </p:txBody>
      </p:sp>
    </p:spTree>
    <p:extLst>
      <p:ext uri="{BB962C8B-B14F-4D97-AF65-F5344CB8AC3E}">
        <p14:creationId xmlns:p14="http://schemas.microsoft.com/office/powerpoint/2010/main" val="3312862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4" descr="trm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4292"/>
            <a:ext cx="2362200" cy="214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71600" y="914400"/>
            <a:ext cx="876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</a:rPr>
              <a:t>TRMM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48389" y="1001712"/>
            <a:ext cx="710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</a:rPr>
              <a:t>GPM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0822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Calibri"/>
              </a:rPr>
              <a:t>From TRMM to GPM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886200"/>
            <a:ext cx="4032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/>
              </a:rPr>
              <a:t>Covering 35S to 35N 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Microwave Imager (TMI) 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-- 9 channels 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-- frequencies 10.7-to-85.5 GHz 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-- swath width 878 km  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Precipitation radar (PR) 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-- single-frequency Ku band (13 GHz) 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-- swath width 247 km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3973" y="3886200"/>
            <a:ext cx="4318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/>
              </a:rPr>
              <a:t>Covering 68S to 68N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GPM Microwave Imager (GMI)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-- 13 dual-polarized channels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-- frequencies 10.65-183.3 GHz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-- swath width 885 km 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Dual Polarization radar (DPR)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-- dual-frequency Ku &amp; </a:t>
            </a:r>
            <a:r>
              <a:rPr lang="en-US" dirty="0" err="1">
                <a:solidFill>
                  <a:srgbClr val="FFFFFF"/>
                </a:solidFill>
                <a:latin typeface="Calibri"/>
              </a:rPr>
              <a:t>Ka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 (13 and 35 GHz) 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-- swath width 120, 245 km  </a:t>
            </a:r>
          </a:p>
        </p:txBody>
      </p:sp>
      <p:pic>
        <p:nvPicPr>
          <p:cNvPr id="11" name="gpm_constellation_w_clock_640_3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6897" y="1168082"/>
            <a:ext cx="4347732" cy="24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8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139" y="407534"/>
            <a:ext cx="6551523" cy="6690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9973" y="-17162"/>
            <a:ext cx="7002819" cy="8237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GPM Core Satellite </a:t>
            </a:r>
          </a:p>
        </p:txBody>
      </p:sp>
    </p:spTree>
    <p:extLst>
      <p:ext uri="{BB962C8B-B14F-4D97-AF65-F5344CB8AC3E}">
        <p14:creationId xmlns:p14="http://schemas.microsoft.com/office/powerpoint/2010/main" val="346802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26" y="1148781"/>
            <a:ext cx="6406925" cy="521154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Oval 3"/>
          <p:cNvSpPr/>
          <p:nvPr/>
        </p:nvSpPr>
        <p:spPr>
          <a:xfrm>
            <a:off x="5124686" y="1474840"/>
            <a:ext cx="3028106" cy="148448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5772" y="205935"/>
            <a:ext cx="4079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GPM Constellation </a:t>
            </a:r>
          </a:p>
        </p:txBody>
      </p:sp>
    </p:spTree>
    <p:extLst>
      <p:ext uri="{BB962C8B-B14F-4D97-AF65-F5344CB8AC3E}">
        <p14:creationId xmlns:p14="http://schemas.microsoft.com/office/powerpoint/2010/main" val="254772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474" y="1828304"/>
            <a:ext cx="5107449" cy="3236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60" y="1531324"/>
            <a:ext cx="3099547" cy="1602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532" y="3242242"/>
            <a:ext cx="3459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Accurately resolved by numerical </a:t>
            </a:r>
          </a:p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(physical)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radiative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transfer models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3" y="4198475"/>
            <a:ext cx="2859577" cy="1251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0944" y="5558122"/>
            <a:ext cx="187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Underdetermined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75163" y="734"/>
            <a:ext cx="9512873" cy="10943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Passive Microwave Retrieval: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An underdetermined Inverse problem</a:t>
            </a:r>
          </a:p>
        </p:txBody>
      </p:sp>
    </p:spTree>
    <p:extLst>
      <p:ext uri="{BB962C8B-B14F-4D97-AF65-F5344CB8AC3E}">
        <p14:creationId xmlns:p14="http://schemas.microsoft.com/office/powerpoint/2010/main" val="5820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8472"/>
            <a:ext cx="9144000" cy="706399"/>
          </a:xfrm>
          <a:prstGeom prst="rect">
            <a:avLst/>
          </a:prstGeom>
          <a:solidFill>
            <a:srgbClr val="EEECE1">
              <a:lumMod val="90000"/>
              <a:alpha val="4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1" y="914404"/>
            <a:ext cx="498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Learn patterns from data for retrieval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9630" y="4724404"/>
            <a:ext cx="7574280" cy="1853583"/>
            <a:chOff x="579120" y="4724400"/>
            <a:chExt cx="7574280" cy="185358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865728" y="5791200"/>
              <a:ext cx="399606" cy="1489"/>
            </a:xfrm>
            <a:prstGeom prst="line">
              <a:avLst/>
            </a:prstGeom>
            <a:ln w="476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579120" y="4724400"/>
              <a:ext cx="7574280" cy="1853583"/>
              <a:chOff x="579120" y="4585317"/>
              <a:chExt cx="7574280" cy="185358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79120" y="5367862"/>
                <a:ext cx="14123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 b="1" dirty="0">
                    <a:solidFill>
                      <a:srgbClr val="0000CC"/>
                    </a:solidFill>
                  </a:rPr>
                  <a:t>Rainfall Profiles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862668" y="4585317"/>
                <a:ext cx="6290732" cy="1853583"/>
                <a:chOff x="1862668" y="4585317"/>
                <a:chExt cx="6290732" cy="185358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076006" y="4953000"/>
                  <a:ext cx="6077394" cy="1485900"/>
                  <a:chOff x="1927500" y="1828800"/>
                  <a:chExt cx="6077394" cy="1485900"/>
                </a:xfrm>
              </p:grpSpPr>
              <p:pic>
                <p:nvPicPr>
                  <p:cNvPr id="16" name="Picture 2" descr="Vertical temperature profile for snow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-1" b="8042"/>
                  <a:stretch/>
                </p:blipFill>
                <p:spPr bwMode="auto">
                  <a:xfrm>
                    <a:off x="1927500" y="1905000"/>
                    <a:ext cx="1640860" cy="14097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7" name="Picture 4" descr="Vertical temperature profile for sleet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8144"/>
                  <a:stretch/>
                </p:blipFill>
                <p:spPr bwMode="auto">
                  <a:xfrm>
                    <a:off x="4014215" y="1828800"/>
                    <a:ext cx="1645757" cy="14698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6" descr="Vertical temperature profile for freezing rain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8522"/>
                  <a:stretch/>
                </p:blipFill>
                <p:spPr bwMode="auto">
                  <a:xfrm>
                    <a:off x="6438900" y="1931672"/>
                    <a:ext cx="1565994" cy="136313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1862668" y="4585317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CC"/>
                      </a:solidFill>
                    </a:rPr>
                    <a:t>x</a:t>
                  </a:r>
                  <a:r>
                    <a:rPr lang="en-US" baseline="-25000" dirty="0">
                      <a:solidFill>
                        <a:srgbClr val="0000CC"/>
                      </a:solidFill>
                    </a:rPr>
                    <a:t>1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936999" y="4615403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CC"/>
                      </a:solidFill>
                    </a:rPr>
                    <a:t>x</a:t>
                  </a:r>
                  <a:r>
                    <a:rPr lang="en-US" baseline="-25000" dirty="0">
                      <a:solidFill>
                        <a:srgbClr val="0000CC"/>
                      </a:solidFill>
                    </a:rPr>
                    <a:t>2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426198" y="4643782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rgbClr val="0000CC"/>
                      </a:solidFill>
                    </a:rPr>
                    <a:t>x</a:t>
                  </a:r>
                  <a:r>
                    <a:rPr lang="en-US" baseline="-25000" dirty="0" err="1">
                      <a:solidFill>
                        <a:srgbClr val="0000CC"/>
                      </a:solidFill>
                    </a:rPr>
                    <a:t>M</a:t>
                  </a:r>
                  <a:endParaRPr lang="en-US" baseline="-25000" dirty="0">
                    <a:solidFill>
                      <a:srgbClr val="0000CC"/>
                    </a:solidFill>
                  </a:endParaRPr>
                </a:p>
              </p:txBody>
            </p:sp>
          </p:grpSp>
        </p:grpSp>
      </p:grpSp>
      <p:grpSp>
        <p:nvGrpSpPr>
          <p:cNvPr id="19" name="Group 18"/>
          <p:cNvGrpSpPr/>
          <p:nvPr/>
        </p:nvGrpSpPr>
        <p:grpSpPr>
          <a:xfrm>
            <a:off x="412533" y="2895600"/>
            <a:ext cx="8121868" cy="3682382"/>
            <a:chOff x="412532" y="2895600"/>
            <a:chExt cx="8121868" cy="3682382"/>
          </a:xfrm>
        </p:grpSpPr>
        <p:grpSp>
          <p:nvGrpSpPr>
            <p:cNvPr id="20" name="Group 19"/>
            <p:cNvGrpSpPr/>
            <p:nvPr/>
          </p:nvGrpSpPr>
          <p:grpSpPr>
            <a:xfrm>
              <a:off x="611855" y="3172519"/>
              <a:ext cx="7611533" cy="1652680"/>
              <a:chOff x="437270" y="2893919"/>
              <a:chExt cx="7611533" cy="165268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37270" y="3531400"/>
                <a:ext cx="5658730" cy="307777"/>
                <a:chOff x="454204" y="3226600"/>
                <a:chExt cx="5658730" cy="307777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713328" y="3427511"/>
                  <a:ext cx="399606" cy="1489"/>
                </a:xfrm>
                <a:prstGeom prst="line">
                  <a:avLst/>
                </a:prstGeom>
                <a:ln w="4762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454204" y="3226600"/>
                  <a:ext cx="129314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lvl="1"/>
                  <a:r>
                    <a:rPr lang="en-US" sz="1400" b="1" dirty="0">
                      <a:solidFill>
                        <a:srgbClr val="C00000"/>
                      </a:solidFill>
                    </a:rPr>
                    <a:t>Spectral BT</a:t>
                  </a:r>
                </a:p>
              </p:txBody>
            </p: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0095" y="2900269"/>
                <a:ext cx="1961305" cy="164592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0299" y="2900679"/>
                <a:ext cx="1943100" cy="164592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5112" y="2893919"/>
                <a:ext cx="1943691" cy="1645920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412532" y="2895600"/>
              <a:ext cx="8121868" cy="3682382"/>
              <a:chOff x="412532" y="2895600"/>
              <a:chExt cx="8121868" cy="368238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79120" y="3238499"/>
                <a:ext cx="7955280" cy="333948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2532" y="2895600"/>
                <a:ext cx="1416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Database</a:t>
                </a: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1002657" y="1397260"/>
            <a:ext cx="129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b="1" dirty="0">
                <a:solidFill>
                  <a:srgbClr val="C00000"/>
                </a:solidFill>
              </a:rPr>
              <a:t>Spectral BT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97658" y="1393515"/>
            <a:ext cx="1370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b="1" dirty="0">
                <a:solidFill>
                  <a:srgbClr val="0000CC"/>
                </a:solidFill>
              </a:rPr>
              <a:t>Rainfall Profiles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29402" y="1371602"/>
            <a:ext cx="2158703" cy="12003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Machine Learning and Regularized Estimation in High Dimensional Spaces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69639" y="2171320"/>
            <a:ext cx="1775621" cy="27699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“Manifold learning”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0296" y="1695275"/>
            <a:ext cx="1494006" cy="954107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/>
              <a:t>13-dim space </a:t>
            </a:r>
          </a:p>
          <a:p>
            <a:pPr algn="ctr"/>
            <a:r>
              <a:rPr lang="en-US" sz="1200" dirty="0"/>
              <a:t>(each point is a</a:t>
            </a:r>
          </a:p>
          <a:p>
            <a:pPr algn="ctr"/>
            <a:r>
              <a:rPr lang="en-US" sz="1200" dirty="0"/>
              <a:t>BT vector)</a:t>
            </a:r>
          </a:p>
          <a:p>
            <a:pPr algn="ctr"/>
            <a:r>
              <a:rPr lang="en-US" sz="1600" b="1" i="1" dirty="0">
                <a:solidFill>
                  <a:schemeClr val="tx1"/>
                </a:solidFill>
              </a:rPr>
              <a:t>Manifold of BT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04169" y="1673364"/>
            <a:ext cx="1392917" cy="954107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n-dim space </a:t>
            </a:r>
          </a:p>
          <a:p>
            <a:pPr algn="ctr"/>
            <a:r>
              <a:rPr lang="en-US" sz="1200" dirty="0"/>
              <a:t>(each point is a Z,</a:t>
            </a:r>
          </a:p>
          <a:p>
            <a:pPr algn="ctr"/>
            <a:r>
              <a:rPr lang="en-US" sz="1200" dirty="0"/>
              <a:t>surf R vector)</a:t>
            </a:r>
          </a:p>
          <a:p>
            <a:pPr algn="ctr"/>
            <a:r>
              <a:rPr lang="en-US" sz="1600" b="1" i="1" dirty="0">
                <a:solidFill>
                  <a:srgbClr val="000000"/>
                </a:solidFill>
              </a:rPr>
              <a:t>Manifold of R </a:t>
            </a:r>
          </a:p>
        </p:txBody>
      </p:sp>
      <p:sp>
        <p:nvSpPr>
          <p:cNvPr id="36" name="Left-Right Arrow 35"/>
          <p:cNvSpPr/>
          <p:nvPr/>
        </p:nvSpPr>
        <p:spPr>
          <a:xfrm>
            <a:off x="2985405" y="1803144"/>
            <a:ext cx="1130171" cy="291204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15240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000" b="1" dirty="0">
                <a:solidFill>
                  <a:srgbClr val="003049"/>
                </a:solidFill>
                <a:latin typeface="Calibri"/>
              </a:rPr>
              <a:t>Passive Microwave Retrieval: an Inverse Problem</a:t>
            </a:r>
          </a:p>
        </p:txBody>
      </p:sp>
    </p:spTree>
    <p:extLst>
      <p:ext uri="{BB962C8B-B14F-4D97-AF65-F5344CB8AC3E}">
        <p14:creationId xmlns:p14="http://schemas.microsoft.com/office/powerpoint/2010/main" val="6223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506771" y="2475563"/>
            <a:ext cx="2128469" cy="1587359"/>
            <a:chOff x="5506769" y="2475559"/>
            <a:chExt cx="2128469" cy="1587359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2777930"/>
                </p:ext>
              </p:extLst>
            </p:nvPr>
          </p:nvGraphicFramePr>
          <p:xfrm>
            <a:off x="5615884" y="3781109"/>
            <a:ext cx="578450" cy="281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07" name="Equation" r:id="rId4" imgW="495000" imgH="241200" progId="Equation.DSMT4">
                    <p:embed/>
                  </p:oleObj>
                </mc:Choice>
                <mc:Fallback>
                  <p:oleObj name="Equation" r:id="rId4" imgW="4950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615884" y="3781109"/>
                          <a:ext cx="578450" cy="2818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/>
            <p:cNvGrpSpPr/>
            <p:nvPr/>
          </p:nvGrpSpPr>
          <p:grpSpPr>
            <a:xfrm>
              <a:off x="5506769" y="2475559"/>
              <a:ext cx="2128469" cy="1523988"/>
              <a:chOff x="5506769" y="2475559"/>
              <a:chExt cx="2128469" cy="1523988"/>
            </a:xfrm>
          </p:grpSpPr>
          <p:grpSp>
            <p:nvGrpSpPr>
              <p:cNvPr id="526" name="Group 525"/>
              <p:cNvGrpSpPr>
                <a:grpSpLocks noChangeAspect="1"/>
              </p:cNvGrpSpPr>
              <p:nvPr/>
            </p:nvGrpSpPr>
            <p:grpSpPr>
              <a:xfrm>
                <a:off x="5506769" y="2475559"/>
                <a:ext cx="2128469" cy="1523988"/>
                <a:chOff x="5004661" y="1857774"/>
                <a:chExt cx="1542723" cy="1104592"/>
              </a:xfrm>
            </p:grpSpPr>
            <p:grpSp>
              <p:nvGrpSpPr>
                <p:cNvPr id="140" name="Group 139"/>
                <p:cNvGrpSpPr/>
                <p:nvPr/>
              </p:nvGrpSpPr>
              <p:grpSpPr>
                <a:xfrm>
                  <a:off x="5436735" y="1857774"/>
                  <a:ext cx="1110649" cy="1104592"/>
                  <a:chOff x="1030604" y="228599"/>
                  <a:chExt cx="1870065" cy="1803445"/>
                </a:xfrm>
              </p:grpSpPr>
              <p:sp>
                <p:nvSpPr>
                  <p:cNvPr id="141" name="Oval 140"/>
                  <p:cNvSpPr/>
                  <p:nvPr/>
                </p:nvSpPr>
                <p:spPr>
                  <a:xfrm>
                    <a:off x="1030604" y="975020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2" name="Oval 141"/>
                  <p:cNvSpPr/>
                  <p:nvPr/>
                </p:nvSpPr>
                <p:spPr>
                  <a:xfrm>
                    <a:off x="1676399" y="518158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3" name="Oval 142"/>
                  <p:cNvSpPr/>
                  <p:nvPr/>
                </p:nvSpPr>
                <p:spPr>
                  <a:xfrm>
                    <a:off x="1981199" y="228599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2198588" y="498104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>
                  <a:xfrm>
                    <a:off x="1396364" y="593488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1260081" y="1543378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>
                    <a:off x="1354199" y="1264918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>
                    <a:off x="1542436" y="1008031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1506047" y="740227"/>
                    <a:ext cx="1394622" cy="1291817"/>
                    <a:chOff x="1506047" y="740227"/>
                    <a:chExt cx="1394622" cy="1291817"/>
                  </a:xfrm>
                </p:grpSpPr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1950718" y="1638760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510789" y="1798319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2669179" y="879638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1506047" y="1923836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2789076" y="1108709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2602227" y="1407317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1636556" y="1447994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082967" y="851793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2349559" y="740227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2081539" y="1442314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1981199" y="1154428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5004661" y="2079102"/>
                  <a:ext cx="369050" cy="734689"/>
                  <a:chOff x="448637" y="2759896"/>
                  <a:chExt cx="618162" cy="1248224"/>
                </a:xfrm>
              </p:grpSpPr>
              <p:cxnSp>
                <p:nvCxnSpPr>
                  <p:cNvPr id="404" name="Straight Arrow Connector 403"/>
                  <p:cNvCxnSpPr/>
                  <p:nvPr/>
                </p:nvCxnSpPr>
                <p:spPr>
                  <a:xfrm flipH="1" flipV="1">
                    <a:off x="448637" y="2759896"/>
                    <a:ext cx="389565" cy="1031058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Straight Arrow Connector 405"/>
                  <p:cNvCxnSpPr/>
                  <p:nvPr/>
                </p:nvCxnSpPr>
                <p:spPr>
                  <a:xfrm flipV="1">
                    <a:off x="838200" y="3781425"/>
                    <a:ext cx="228599" cy="8513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8" name="Straight Arrow Connector 407"/>
                  <p:cNvCxnSpPr/>
                  <p:nvPr/>
                </p:nvCxnSpPr>
                <p:spPr>
                  <a:xfrm flipH="1" flipV="1">
                    <a:off x="838199" y="3554729"/>
                    <a:ext cx="1" cy="236222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Straight Arrow Connector 409"/>
                  <p:cNvCxnSpPr/>
                  <p:nvPr/>
                </p:nvCxnSpPr>
                <p:spPr>
                  <a:xfrm flipH="1" flipV="1">
                    <a:off x="609599" y="3781425"/>
                    <a:ext cx="228601" cy="9527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Straight Arrow Connector 411"/>
                  <p:cNvCxnSpPr/>
                  <p:nvPr/>
                </p:nvCxnSpPr>
                <p:spPr>
                  <a:xfrm>
                    <a:off x="838199" y="3792617"/>
                    <a:ext cx="0" cy="215503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164" name="Object 16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2518507"/>
                  </p:ext>
                </p:extLst>
              </p:nvPr>
            </p:nvGraphicFramePr>
            <p:xfrm>
              <a:off x="6215205" y="2496619"/>
              <a:ext cx="242887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208" name="Equation" r:id="rId6" imgW="190440" imgH="228600" progId="Equation.DSMT4">
                      <p:embed/>
                    </p:oleObj>
                  </mc:Choice>
                  <mc:Fallback>
                    <p:oleObj name="Equation" r:id="rId6" imgW="19044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6215205" y="2496619"/>
                            <a:ext cx="242887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1" name="Rectangle 10"/>
          <p:cNvSpPr/>
          <p:nvPr/>
        </p:nvSpPr>
        <p:spPr>
          <a:xfrm>
            <a:off x="0" y="8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3180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000" b="1" dirty="0" err="1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>
                <a:solidFill>
                  <a:srgbClr val="003049"/>
                </a:solidFill>
                <a:latin typeface="Calibri"/>
              </a:rPr>
              <a:t>: Locally linear embedding for rainfall retrieval</a:t>
            </a:r>
          </a:p>
        </p:txBody>
      </p:sp>
      <p:sp>
        <p:nvSpPr>
          <p:cNvPr id="247" name="Content Placeholder 7"/>
          <p:cNvSpPr>
            <a:spLocks noGrp="1"/>
          </p:cNvSpPr>
          <p:nvPr>
            <p:ph idx="1"/>
          </p:nvPr>
        </p:nvSpPr>
        <p:spPr>
          <a:xfrm>
            <a:off x="460626" y="838201"/>
            <a:ext cx="8229600" cy="786334"/>
          </a:xfrm>
        </p:spPr>
        <p:txBody>
          <a:bodyPr>
            <a:normAutofit/>
          </a:bodyPr>
          <a:lstStyle/>
          <a:p>
            <a:r>
              <a:rPr lang="en-US" sz="2200" b="1" dirty="0"/>
              <a:t>Inversion Algorithm based on Regularization:</a:t>
            </a:r>
          </a:p>
          <a:p>
            <a:pPr lvl="1"/>
            <a:r>
              <a:rPr lang="en-US" sz="1800" dirty="0"/>
              <a:t>Concept of the locally linear embedding (supervised manifold learning):</a:t>
            </a:r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pPr marL="457188" lvl="1" indent="0">
              <a:buNone/>
            </a:pPr>
            <a:endParaRPr lang="en-US" sz="1800" b="1" dirty="0"/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pPr marL="457188" lvl="1" indent="0">
              <a:buNone/>
            </a:pPr>
            <a:endParaRPr lang="en-US" sz="1800" b="1" dirty="0"/>
          </a:p>
        </p:txBody>
      </p:sp>
      <p:pic>
        <p:nvPicPr>
          <p:cNvPr id="647" name="Picture 6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28"/>
          <a:stretch/>
        </p:blipFill>
        <p:spPr>
          <a:xfrm>
            <a:off x="1340320" y="4827863"/>
            <a:ext cx="2630717" cy="374761"/>
          </a:xfrm>
          <a:prstGeom prst="rect">
            <a:avLst/>
          </a:prstGeom>
        </p:spPr>
      </p:pic>
      <p:pic>
        <p:nvPicPr>
          <p:cNvPr id="649" name="Picture 6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3" y="4844460"/>
            <a:ext cx="2585339" cy="307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573" y="4308902"/>
            <a:ext cx="765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defTabSz="914400">
              <a:buFont typeface="Calibri" panose="020F050202020403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Search for the 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K-nearest neighbors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 detect raining signatures</a:t>
            </a:r>
          </a:p>
        </p:txBody>
      </p:sp>
      <p:cxnSp>
        <p:nvCxnSpPr>
          <p:cNvPr id="651" name="Straight Arrow Connector 650"/>
          <p:cNvCxnSpPr/>
          <p:nvPr/>
        </p:nvCxnSpPr>
        <p:spPr>
          <a:xfrm>
            <a:off x="4211345" y="6159091"/>
            <a:ext cx="1331849" cy="0"/>
          </a:xfrm>
          <a:prstGeom prst="straightConnector1">
            <a:avLst/>
          </a:prstGeom>
          <a:ln w="158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8" name="Picture 65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2" y="5937721"/>
            <a:ext cx="2411623" cy="386883"/>
          </a:xfrm>
          <a:prstGeom prst="rect">
            <a:avLst/>
          </a:prstGeom>
        </p:spPr>
      </p:pic>
      <p:pic>
        <p:nvPicPr>
          <p:cNvPr id="659" name="Picture 65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9" y="5960436"/>
            <a:ext cx="2411623" cy="339333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501570" y="5466411"/>
            <a:ext cx="76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defTabSz="914400">
              <a:buFont typeface="Calibri" panose="020F050202020403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Estimate the 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representation coefficients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and thus the rainfall profile</a:t>
            </a:r>
          </a:p>
        </p:txBody>
      </p:sp>
      <p:graphicFrame>
        <p:nvGraphicFramePr>
          <p:cNvPr id="139" name="Object 1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61708"/>
              </p:ext>
            </p:extLst>
          </p:nvPr>
        </p:nvGraphicFramePr>
        <p:xfrm>
          <a:off x="2909557" y="2813854"/>
          <a:ext cx="1936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09" name="Equation" r:id="rId12" imgW="164880" imgH="228600" progId="Equation.DSMT4">
                  <p:embed/>
                </p:oleObj>
              </mc:Choice>
              <mc:Fallback>
                <p:oleObj name="Equation" r:id="rId12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09557" y="2813854"/>
                        <a:ext cx="193675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6523637" y="2413477"/>
            <a:ext cx="2689547" cy="1346265"/>
            <a:chOff x="6523635" y="2413473"/>
            <a:chExt cx="2689547" cy="1346265"/>
          </a:xfrm>
        </p:grpSpPr>
        <p:sp>
          <p:nvSpPr>
            <p:cNvPr id="544" name="Oval 543"/>
            <p:cNvSpPr/>
            <p:nvPr/>
          </p:nvSpPr>
          <p:spPr>
            <a:xfrm>
              <a:off x="6966549" y="3003277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7" name="Oval 546"/>
            <p:cNvSpPr/>
            <p:nvPr/>
          </p:nvSpPr>
          <p:spPr>
            <a:xfrm>
              <a:off x="6883160" y="3259017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0" name="Oval 539"/>
            <p:cNvSpPr/>
            <p:nvPr/>
          </p:nvSpPr>
          <p:spPr>
            <a:xfrm>
              <a:off x="6523635" y="3135305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1" name="Oval 540"/>
            <p:cNvSpPr/>
            <p:nvPr/>
          </p:nvSpPr>
          <p:spPr>
            <a:xfrm>
              <a:off x="6858184" y="3668298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2" name="Oval 541"/>
            <p:cNvSpPr/>
            <p:nvPr/>
          </p:nvSpPr>
          <p:spPr>
            <a:xfrm>
              <a:off x="7392035" y="3472719"/>
              <a:ext cx="91440" cy="9144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3" name="Oval 542"/>
            <p:cNvSpPr/>
            <p:nvPr/>
          </p:nvSpPr>
          <p:spPr>
            <a:xfrm>
              <a:off x="6600757" y="3507093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5" name="Oval 544"/>
            <p:cNvSpPr/>
            <p:nvPr/>
          </p:nvSpPr>
          <p:spPr>
            <a:xfrm>
              <a:off x="7184997" y="2908999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6" name="Oval 545"/>
            <p:cNvSpPr/>
            <p:nvPr/>
          </p:nvSpPr>
          <p:spPr>
            <a:xfrm>
              <a:off x="6960616" y="3502293"/>
              <a:ext cx="91440" cy="9144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56" name="Group 655"/>
            <p:cNvGrpSpPr/>
            <p:nvPr/>
          </p:nvGrpSpPr>
          <p:grpSpPr>
            <a:xfrm>
              <a:off x="7852410" y="2413473"/>
              <a:ext cx="1360772" cy="592235"/>
              <a:chOff x="7852410" y="2413473"/>
              <a:chExt cx="1360772" cy="592235"/>
            </a:xfrm>
          </p:grpSpPr>
          <p:sp>
            <p:nvSpPr>
              <p:cNvPr id="652" name="Oval 651"/>
              <p:cNvSpPr/>
              <p:nvPr/>
            </p:nvSpPr>
            <p:spPr>
              <a:xfrm>
                <a:off x="7852410" y="2537746"/>
                <a:ext cx="91440" cy="9144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3" name="Oval 652"/>
              <p:cNvSpPr/>
              <p:nvPr/>
            </p:nvSpPr>
            <p:spPr>
              <a:xfrm>
                <a:off x="7852410" y="2804160"/>
                <a:ext cx="91440" cy="9144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4" name="TextBox 653"/>
              <p:cNvSpPr txBox="1"/>
              <p:nvPr/>
            </p:nvSpPr>
            <p:spPr>
              <a:xfrm>
                <a:off x="7992601" y="2413473"/>
                <a:ext cx="106257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500" dirty="0">
                    <a:solidFill>
                      <a:prstClr val="black"/>
                    </a:solidFill>
                    <a:latin typeface="Calibri"/>
                  </a:rPr>
                  <a:t>raining</a:t>
                </a:r>
              </a:p>
            </p:txBody>
          </p:sp>
          <p:sp>
            <p:nvSpPr>
              <p:cNvPr id="655" name="TextBox 654"/>
              <p:cNvSpPr txBox="1"/>
              <p:nvPr/>
            </p:nvSpPr>
            <p:spPr>
              <a:xfrm>
                <a:off x="7988929" y="2682543"/>
                <a:ext cx="122425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500" dirty="0">
                    <a:solidFill>
                      <a:prstClr val="black"/>
                    </a:solidFill>
                    <a:latin typeface="Calibri"/>
                  </a:rPr>
                  <a:t>non-raining</a:t>
                </a:r>
              </a:p>
            </p:txBody>
          </p:sp>
        </p:grpSp>
        <p:graphicFrame>
          <p:nvGraphicFramePr>
            <p:cNvPr id="163" name="Object 1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1429710"/>
                </p:ext>
              </p:extLst>
            </p:nvPr>
          </p:nvGraphicFramePr>
          <p:xfrm>
            <a:off x="7255510" y="2693431"/>
            <a:ext cx="195580" cy="291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10" name="Equation" r:id="rId14" imgW="152280" imgH="228600" progId="Equation.DSMT4">
                    <p:embed/>
                  </p:oleObj>
                </mc:Choice>
                <mc:Fallback>
                  <p:oleObj name="Equation" r:id="rId14" imgW="1522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255510" y="2693431"/>
                          <a:ext cx="195580" cy="2916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6601154" y="2962040"/>
            <a:ext cx="790351" cy="692863"/>
            <a:chOff x="6601684" y="2975435"/>
            <a:chExt cx="790351" cy="692863"/>
          </a:xfrm>
        </p:grpSpPr>
        <p:cxnSp>
          <p:nvCxnSpPr>
            <p:cNvPr id="369" name="Straight Connector 368"/>
            <p:cNvCxnSpPr>
              <a:stCxn id="541" idx="0"/>
              <a:endCxn id="547" idx="4"/>
            </p:cNvCxnSpPr>
            <p:nvPr/>
          </p:nvCxnSpPr>
          <p:spPr>
            <a:xfrm flipV="1">
              <a:off x="6903904" y="3350457"/>
              <a:ext cx="24976" cy="31784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>
              <a:stCxn id="547" idx="3"/>
              <a:endCxn id="543" idx="7"/>
            </p:cNvCxnSpPr>
            <p:nvPr/>
          </p:nvCxnSpPr>
          <p:spPr>
            <a:xfrm flipH="1">
              <a:off x="6678806" y="3337066"/>
              <a:ext cx="217745" cy="18341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>
              <a:stCxn id="547" idx="0"/>
              <a:endCxn id="544" idx="4"/>
            </p:cNvCxnSpPr>
            <p:nvPr/>
          </p:nvCxnSpPr>
          <p:spPr>
            <a:xfrm flipV="1">
              <a:off x="6928880" y="3094717"/>
              <a:ext cx="83389" cy="1643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>
              <a:stCxn id="547" idx="1"/>
              <a:endCxn id="540" idx="5"/>
            </p:cNvCxnSpPr>
            <p:nvPr/>
          </p:nvCxnSpPr>
          <p:spPr>
            <a:xfrm flipH="1" flipV="1">
              <a:off x="6601684" y="3213354"/>
              <a:ext cx="294867" cy="5905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>
              <a:stCxn id="546" idx="0"/>
              <a:endCxn id="547" idx="5"/>
            </p:cNvCxnSpPr>
            <p:nvPr/>
          </p:nvCxnSpPr>
          <p:spPr>
            <a:xfrm flipH="1" flipV="1">
              <a:off x="6961209" y="3337066"/>
              <a:ext cx="45127" cy="1652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>
              <a:stCxn id="542" idx="2"/>
              <a:endCxn id="547" idx="6"/>
            </p:cNvCxnSpPr>
            <p:nvPr/>
          </p:nvCxnSpPr>
          <p:spPr>
            <a:xfrm flipH="1" flipV="1">
              <a:off x="6974600" y="3304737"/>
              <a:ext cx="417435" cy="21370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2" name="Object 1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786574"/>
                </p:ext>
              </p:extLst>
            </p:nvPr>
          </p:nvGraphicFramePr>
          <p:xfrm>
            <a:off x="6624109" y="3151726"/>
            <a:ext cx="186293" cy="304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11" name="Equation" r:id="rId16" imgW="139680" imgH="228600" progId="Equation.DSMT4">
                    <p:embed/>
                  </p:oleObj>
                </mc:Choice>
                <mc:Fallback>
                  <p:oleObj name="Equation" r:id="rId16" imgW="139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624109" y="3151726"/>
                          <a:ext cx="186293" cy="3048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9" name="Straight Connector 548"/>
            <p:cNvCxnSpPr>
              <a:stCxn id="545" idx="3"/>
              <a:endCxn id="547" idx="7"/>
            </p:cNvCxnSpPr>
            <p:nvPr/>
          </p:nvCxnSpPr>
          <p:spPr>
            <a:xfrm flipH="1">
              <a:off x="6961209" y="2987048"/>
              <a:ext cx="237179" cy="28536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5" name="Object 1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9520646"/>
                </p:ext>
              </p:extLst>
            </p:nvPr>
          </p:nvGraphicFramePr>
          <p:xfrm>
            <a:off x="6732277" y="2975435"/>
            <a:ext cx="193675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12" name="Equation" r:id="rId18" imgW="152280" imgH="228600" progId="Equation.DSMT4">
                    <p:embed/>
                  </p:oleObj>
                </mc:Choice>
                <mc:Fallback>
                  <p:oleObj name="Equation" r:id="rId18" imgW="1522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732277" y="2975435"/>
                          <a:ext cx="193675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1486037" y="2423151"/>
            <a:ext cx="2393749" cy="1632296"/>
            <a:chOff x="1486035" y="2423151"/>
            <a:chExt cx="2393749" cy="1632296"/>
          </a:xfrm>
        </p:grpSpPr>
        <p:grpSp>
          <p:nvGrpSpPr>
            <p:cNvPr id="17" name="Group 16"/>
            <p:cNvGrpSpPr/>
            <p:nvPr/>
          </p:nvGrpSpPr>
          <p:grpSpPr>
            <a:xfrm>
              <a:off x="1486035" y="2423151"/>
              <a:ext cx="2393749" cy="1632296"/>
              <a:chOff x="1486035" y="2423151"/>
              <a:chExt cx="2393749" cy="1632296"/>
            </a:xfrm>
          </p:grpSpPr>
          <p:grpSp>
            <p:nvGrpSpPr>
              <p:cNvPr id="614" name="Group 613"/>
              <p:cNvGrpSpPr>
                <a:grpSpLocks noChangeAspect="1"/>
              </p:cNvGrpSpPr>
              <p:nvPr/>
            </p:nvGrpSpPr>
            <p:grpSpPr>
              <a:xfrm>
                <a:off x="1486035" y="2423151"/>
                <a:ext cx="2393749" cy="1591938"/>
                <a:chOff x="1816959" y="2244169"/>
                <a:chExt cx="2393749" cy="1591938"/>
              </a:xfrm>
            </p:grpSpPr>
            <p:grpSp>
              <p:nvGrpSpPr>
                <p:cNvPr id="512" name="Group 511"/>
                <p:cNvGrpSpPr/>
                <p:nvPr/>
              </p:nvGrpSpPr>
              <p:grpSpPr>
                <a:xfrm>
                  <a:off x="2541284" y="2244169"/>
                  <a:ext cx="1669424" cy="1591938"/>
                  <a:chOff x="870542" y="1443333"/>
                  <a:chExt cx="1025609" cy="966448"/>
                </a:xfrm>
              </p:grpSpPr>
              <p:sp>
                <p:nvSpPr>
                  <p:cNvPr id="470" name="Oval 469"/>
                  <p:cNvSpPr/>
                  <p:nvPr/>
                </p:nvSpPr>
                <p:spPr>
                  <a:xfrm>
                    <a:off x="896860" y="1694363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1" name="Oval 470"/>
                  <p:cNvSpPr/>
                  <p:nvPr/>
                </p:nvSpPr>
                <p:spPr>
                  <a:xfrm>
                    <a:off x="1204509" y="1587866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2" name="Oval 471"/>
                  <p:cNvSpPr>
                    <a:spLocks/>
                  </p:cNvSpPr>
                  <p:nvPr/>
                </p:nvSpPr>
                <p:spPr>
                  <a:xfrm>
                    <a:off x="1349711" y="1443333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3" name="Oval 472"/>
                  <p:cNvSpPr/>
                  <p:nvPr/>
                </p:nvSpPr>
                <p:spPr>
                  <a:xfrm>
                    <a:off x="1603817" y="1494680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4" name="Oval 473"/>
                  <p:cNvSpPr/>
                  <p:nvPr/>
                </p:nvSpPr>
                <p:spPr>
                  <a:xfrm>
                    <a:off x="1071104" y="1471859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5" name="Oval 474"/>
                  <p:cNvSpPr/>
                  <p:nvPr/>
                </p:nvSpPr>
                <p:spPr>
                  <a:xfrm>
                    <a:off x="950404" y="2204031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6" name="Oval 475"/>
                  <p:cNvSpPr/>
                  <p:nvPr/>
                </p:nvSpPr>
                <p:spPr>
                  <a:xfrm>
                    <a:off x="870542" y="1960608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Oval 480"/>
                  <p:cNvSpPr/>
                  <p:nvPr/>
                </p:nvSpPr>
                <p:spPr>
                  <a:xfrm>
                    <a:off x="1602002" y="2226852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2" name="Oval 481"/>
                  <p:cNvSpPr/>
                  <p:nvPr/>
                </p:nvSpPr>
                <p:spPr>
                  <a:xfrm>
                    <a:off x="1827066" y="1734300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Oval 482"/>
                  <p:cNvSpPr/>
                  <p:nvPr/>
                </p:nvSpPr>
                <p:spPr>
                  <a:xfrm>
                    <a:off x="1306151" y="2354269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4" name="Oval 483"/>
                  <p:cNvSpPr/>
                  <p:nvPr/>
                </p:nvSpPr>
                <p:spPr>
                  <a:xfrm>
                    <a:off x="1828800" y="1968899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5" name="Oval 484"/>
                  <p:cNvSpPr/>
                  <p:nvPr/>
                </p:nvSpPr>
                <p:spPr>
                  <a:xfrm>
                    <a:off x="1839975" y="2172828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98" name="Oval 497"/>
                  <p:cNvSpPr/>
                  <p:nvPr/>
                </p:nvSpPr>
                <p:spPr>
                  <a:xfrm>
                    <a:off x="1025843" y="1813423"/>
                    <a:ext cx="54591" cy="53821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99" name="Oval 498"/>
                  <p:cNvSpPr/>
                  <p:nvPr/>
                </p:nvSpPr>
                <p:spPr>
                  <a:xfrm>
                    <a:off x="1371584" y="2192409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0" name="Oval 499"/>
                  <p:cNvSpPr/>
                  <p:nvPr/>
                </p:nvSpPr>
                <p:spPr>
                  <a:xfrm>
                    <a:off x="1678656" y="1959187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1" name="Oval 500"/>
                  <p:cNvSpPr/>
                  <p:nvPr/>
                </p:nvSpPr>
                <p:spPr>
                  <a:xfrm>
                    <a:off x="1116827" y="2102709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2" name="Oval 501"/>
                  <p:cNvSpPr/>
                  <p:nvPr/>
                </p:nvSpPr>
                <p:spPr>
                  <a:xfrm>
                    <a:off x="1471666" y="1656447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3" name="Oval 502"/>
                  <p:cNvSpPr/>
                  <p:nvPr/>
                </p:nvSpPr>
                <p:spPr>
                  <a:xfrm>
                    <a:off x="1583122" y="1644113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4" name="Oval 503"/>
                  <p:cNvSpPr/>
                  <p:nvPr/>
                </p:nvSpPr>
                <p:spPr>
                  <a:xfrm>
                    <a:off x="1378407" y="2013008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5" name="Oval 504"/>
                  <p:cNvSpPr/>
                  <p:nvPr/>
                </p:nvSpPr>
                <p:spPr>
                  <a:xfrm>
                    <a:off x="1386454" y="1844185"/>
                    <a:ext cx="54591" cy="5382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613" name="Group 612"/>
                <p:cNvGrpSpPr/>
                <p:nvPr/>
              </p:nvGrpSpPr>
              <p:grpSpPr>
                <a:xfrm>
                  <a:off x="1816959" y="2619222"/>
                  <a:ext cx="509172" cy="1013638"/>
                  <a:chOff x="1205664" y="2666007"/>
                  <a:chExt cx="509172" cy="1013638"/>
                </a:xfrm>
              </p:grpSpPr>
              <p:cxnSp>
                <p:nvCxnSpPr>
                  <p:cNvPr id="604" name="Straight Arrow Connector 603"/>
                  <p:cNvCxnSpPr/>
                  <p:nvPr/>
                </p:nvCxnSpPr>
                <p:spPr>
                  <a:xfrm flipH="1" flipV="1">
                    <a:off x="1205664" y="2666007"/>
                    <a:ext cx="320880" cy="837285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5" name="Straight Arrow Connector 604"/>
                  <p:cNvCxnSpPr/>
                  <p:nvPr/>
                </p:nvCxnSpPr>
                <p:spPr>
                  <a:xfrm>
                    <a:off x="1526541" y="3502467"/>
                    <a:ext cx="112454" cy="132702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6" name="Straight Arrow Connector 605"/>
                  <p:cNvCxnSpPr/>
                  <p:nvPr/>
                </p:nvCxnSpPr>
                <p:spPr>
                  <a:xfrm flipV="1">
                    <a:off x="1526542" y="3495554"/>
                    <a:ext cx="188294" cy="6913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7" name="Straight Arrow Connector 606"/>
                  <p:cNvCxnSpPr/>
                  <p:nvPr/>
                </p:nvCxnSpPr>
                <p:spPr>
                  <a:xfrm flipV="1">
                    <a:off x="1526542" y="3365382"/>
                    <a:ext cx="133144" cy="133628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8" name="Straight Arrow Connector 607"/>
                  <p:cNvCxnSpPr/>
                  <p:nvPr/>
                </p:nvCxnSpPr>
                <p:spPr>
                  <a:xfrm flipH="1" flipV="1">
                    <a:off x="1526541" y="3311462"/>
                    <a:ext cx="1" cy="191827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9" name="Straight Arrow Connector 608"/>
                  <p:cNvCxnSpPr/>
                  <p:nvPr/>
                </p:nvCxnSpPr>
                <p:spPr>
                  <a:xfrm flipH="1" flipV="1">
                    <a:off x="1393396" y="3365382"/>
                    <a:ext cx="133146" cy="137908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0" name="Straight Arrow Connector 609"/>
                  <p:cNvCxnSpPr/>
                  <p:nvPr/>
                </p:nvCxnSpPr>
                <p:spPr>
                  <a:xfrm flipH="1" flipV="1">
                    <a:off x="1338246" y="3495554"/>
                    <a:ext cx="188296" cy="7737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1" name="Straight Arrow Connector 610"/>
                  <p:cNvCxnSpPr/>
                  <p:nvPr/>
                </p:nvCxnSpPr>
                <p:spPr>
                  <a:xfrm flipH="1">
                    <a:off x="1393396" y="3503290"/>
                    <a:ext cx="133147" cy="122436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2" name="Straight Arrow Connector 611"/>
                  <p:cNvCxnSpPr/>
                  <p:nvPr/>
                </p:nvCxnSpPr>
                <p:spPr>
                  <a:xfrm>
                    <a:off x="1526541" y="3504643"/>
                    <a:ext cx="0" cy="175002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13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8331204"/>
                  </p:ext>
                </p:extLst>
              </p:nvPr>
            </p:nvGraphicFramePr>
            <p:xfrm>
              <a:off x="1523736" y="3772828"/>
              <a:ext cx="609863" cy="2826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213" name="Equation" r:id="rId20" imgW="520560" imgH="241200" progId="Equation.DSMT4">
                      <p:embed/>
                    </p:oleObj>
                  </mc:Choice>
                  <mc:Fallback>
                    <p:oleObj name="Equation" r:id="rId20" imgW="520560" imgH="2412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1523736" y="3772828"/>
                            <a:ext cx="609863" cy="28261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66" name="Object 1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6994533"/>
                </p:ext>
              </p:extLst>
            </p:nvPr>
          </p:nvGraphicFramePr>
          <p:xfrm>
            <a:off x="1951304" y="2582980"/>
            <a:ext cx="290512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14" name="Equation" r:id="rId22" imgW="228600" imgH="228600" progId="Equation.DSMT4">
                    <p:embed/>
                  </p:oleObj>
                </mc:Choice>
                <mc:Fallback>
                  <p:oleObj name="Equation" r:id="rId22" imgW="228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951304" y="2582980"/>
                          <a:ext cx="290512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2468032" y="2539947"/>
            <a:ext cx="1151468" cy="1202555"/>
            <a:chOff x="2467533" y="2539943"/>
            <a:chExt cx="1151468" cy="1202555"/>
          </a:xfrm>
        </p:grpSpPr>
        <p:grpSp>
          <p:nvGrpSpPr>
            <p:cNvPr id="618" name="Group 617"/>
            <p:cNvGrpSpPr>
              <a:grpSpLocks noChangeAspect="1"/>
            </p:cNvGrpSpPr>
            <p:nvPr/>
          </p:nvGrpSpPr>
          <p:grpSpPr>
            <a:xfrm>
              <a:off x="2467533" y="2750689"/>
              <a:ext cx="1151468" cy="991809"/>
              <a:chOff x="3877098" y="4545428"/>
              <a:chExt cx="1151468" cy="991809"/>
            </a:xfrm>
          </p:grpSpPr>
          <p:sp>
            <p:nvSpPr>
              <p:cNvPr id="619" name="Oval 618"/>
              <p:cNvSpPr/>
              <p:nvPr/>
            </p:nvSpPr>
            <p:spPr>
              <a:xfrm>
                <a:off x="4464078" y="4874987"/>
                <a:ext cx="88860" cy="886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620" name="Group 619"/>
              <p:cNvGrpSpPr/>
              <p:nvPr/>
            </p:nvGrpSpPr>
            <p:grpSpPr>
              <a:xfrm>
                <a:off x="3877098" y="4545428"/>
                <a:ext cx="1151468" cy="991809"/>
                <a:chOff x="3877098" y="4545428"/>
                <a:chExt cx="1151468" cy="991809"/>
              </a:xfrm>
            </p:grpSpPr>
            <p:cxnSp>
              <p:nvCxnSpPr>
                <p:cNvPr id="622" name="Straight Connector 621"/>
                <p:cNvCxnSpPr>
                  <a:stCxn id="619" idx="2"/>
                  <a:endCxn id="625" idx="6"/>
                </p:cNvCxnSpPr>
                <p:nvPr/>
              </p:nvCxnSpPr>
              <p:spPr>
                <a:xfrm flipH="1" flipV="1">
                  <a:off x="3965958" y="4868643"/>
                  <a:ext cx="498120" cy="50671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Straight Connector 622"/>
                <p:cNvCxnSpPr>
                  <a:stCxn id="630" idx="3"/>
                  <a:endCxn id="619" idx="7"/>
                </p:cNvCxnSpPr>
                <p:nvPr/>
              </p:nvCxnSpPr>
              <p:spPr>
                <a:xfrm flipH="1">
                  <a:off x="4539925" y="4621098"/>
                  <a:ext cx="257290" cy="266872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5" name="Oval 624"/>
                <p:cNvSpPr/>
                <p:nvPr/>
              </p:nvSpPr>
              <p:spPr>
                <a:xfrm>
                  <a:off x="3877098" y="4824316"/>
                  <a:ext cx="88860" cy="88654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6" name="Oval 625"/>
                <p:cNvSpPr/>
                <p:nvPr/>
              </p:nvSpPr>
              <p:spPr>
                <a:xfrm>
                  <a:off x="4439873" y="5448584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7" name="Oval 626"/>
                <p:cNvSpPr/>
                <p:nvPr/>
              </p:nvSpPr>
              <p:spPr>
                <a:xfrm>
                  <a:off x="4939706" y="5064419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8" name="Oval 627"/>
                <p:cNvSpPr/>
                <p:nvPr/>
              </p:nvSpPr>
              <p:spPr>
                <a:xfrm>
                  <a:off x="4025196" y="5300829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9" name="Oval 628"/>
                <p:cNvSpPr/>
                <p:nvPr/>
              </p:nvSpPr>
              <p:spPr>
                <a:xfrm>
                  <a:off x="4602781" y="4565744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30" name="Oval 629"/>
                <p:cNvSpPr/>
                <p:nvPr/>
              </p:nvSpPr>
              <p:spPr>
                <a:xfrm>
                  <a:off x="4784202" y="4545428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31" name="Oval 630"/>
                <p:cNvSpPr/>
                <p:nvPr/>
              </p:nvSpPr>
              <p:spPr>
                <a:xfrm>
                  <a:off x="4450979" y="5153073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632" name="Straight Connector 631"/>
                <p:cNvCxnSpPr>
                  <a:stCxn id="619" idx="0"/>
                  <a:endCxn id="629" idx="4"/>
                </p:cNvCxnSpPr>
                <p:nvPr/>
              </p:nvCxnSpPr>
              <p:spPr>
                <a:xfrm flipV="1">
                  <a:off x="4508508" y="4654397"/>
                  <a:ext cx="138703" cy="220590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3" name="Straight Connector 632"/>
                <p:cNvCxnSpPr>
                  <a:stCxn id="619" idx="3"/>
                  <a:endCxn id="628" idx="7"/>
                </p:cNvCxnSpPr>
                <p:nvPr/>
              </p:nvCxnSpPr>
              <p:spPr>
                <a:xfrm flipH="1">
                  <a:off x="4101043" y="4950657"/>
                  <a:ext cx="376048" cy="363155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Straight Connector 633"/>
                <p:cNvCxnSpPr>
                  <a:stCxn id="619" idx="4"/>
                  <a:endCxn id="626" idx="0"/>
                </p:cNvCxnSpPr>
                <p:nvPr/>
              </p:nvCxnSpPr>
              <p:spPr>
                <a:xfrm flipH="1">
                  <a:off x="4484303" y="4963640"/>
                  <a:ext cx="24205" cy="484944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Straight Connector 634"/>
                <p:cNvCxnSpPr>
                  <a:stCxn id="627" idx="2"/>
                  <a:endCxn id="619" idx="5"/>
                </p:cNvCxnSpPr>
                <p:nvPr/>
              </p:nvCxnSpPr>
              <p:spPr>
                <a:xfrm flipH="1" flipV="1">
                  <a:off x="4539925" y="4950657"/>
                  <a:ext cx="399781" cy="158089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1738361"/>
                </p:ext>
              </p:extLst>
            </p:nvPr>
          </p:nvGraphicFramePr>
          <p:xfrm>
            <a:off x="2654630" y="3009900"/>
            <a:ext cx="186293" cy="304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15" name="Equation" r:id="rId24" imgW="139680" imgH="228600" progId="Equation.DSMT4">
                    <p:embed/>
                  </p:oleObj>
                </mc:Choice>
                <mc:Fallback>
                  <p:oleObj name="Equation" r:id="rId24" imgW="139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2654630" y="3009900"/>
                          <a:ext cx="186293" cy="3048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1" name="Object 1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5218586"/>
                </p:ext>
              </p:extLst>
            </p:nvPr>
          </p:nvGraphicFramePr>
          <p:xfrm>
            <a:off x="3164273" y="2539943"/>
            <a:ext cx="207962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16" name="Equation" r:id="rId26" imgW="177480" imgH="228600" progId="Equation.DSMT4">
                    <p:embed/>
                  </p:oleObj>
                </mc:Choice>
                <mc:Fallback>
                  <p:oleObj name="Equation" r:id="rId26" imgW="1774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3164273" y="2539943"/>
                          <a:ext cx="207962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1435100" y="1624537"/>
            <a:ext cx="2520423" cy="585265"/>
            <a:chOff x="1435100" y="1624535"/>
            <a:chExt cx="2520423" cy="5852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5100" y="1894219"/>
              <a:ext cx="2520423" cy="31558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752600" y="1624535"/>
              <a:ext cx="170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 dirty="0">
                  <a:solidFill>
                    <a:srgbClr val="F79646">
                      <a:lumMod val="75000"/>
                    </a:srgbClr>
                  </a:solidFill>
                  <a:latin typeface="Calibri"/>
                </a:rPr>
                <a:t>radiometer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67911" y="1642348"/>
            <a:ext cx="2548991" cy="535438"/>
            <a:chOff x="5667909" y="1642348"/>
            <a:chExt cx="2548991" cy="5354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7909" y="1910389"/>
              <a:ext cx="2548991" cy="267397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975857" y="1642348"/>
              <a:ext cx="170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 dirty="0">
                  <a:solidFill>
                    <a:srgbClr val="4F81BD"/>
                  </a:solidFill>
                  <a:latin typeface="Calibri"/>
                </a:rPr>
                <a:t>radar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38602" y="1762277"/>
            <a:ext cx="1514475" cy="702250"/>
            <a:chOff x="4038600" y="1762277"/>
            <a:chExt cx="1514475" cy="702250"/>
          </a:xfrm>
        </p:grpSpPr>
        <p:grpSp>
          <p:nvGrpSpPr>
            <p:cNvPr id="424" name="Group 423"/>
            <p:cNvGrpSpPr/>
            <p:nvPr/>
          </p:nvGrpSpPr>
          <p:grpSpPr>
            <a:xfrm>
              <a:off x="4038600" y="1766392"/>
              <a:ext cx="1514475" cy="698135"/>
              <a:chOff x="3857625" y="940165"/>
              <a:chExt cx="1514475" cy="698135"/>
            </a:xfrm>
          </p:grpSpPr>
          <p:sp>
            <p:nvSpPr>
              <p:cNvPr id="422" name="Freeform 421"/>
              <p:cNvSpPr/>
              <p:nvPr/>
            </p:nvSpPr>
            <p:spPr>
              <a:xfrm>
                <a:off x="3857625" y="1257260"/>
                <a:ext cx="1514475" cy="381040"/>
              </a:xfrm>
              <a:custGeom>
                <a:avLst/>
                <a:gdLst>
                  <a:gd name="connsiteX0" fmla="*/ 0 w 1514475"/>
                  <a:gd name="connsiteY0" fmla="*/ 361990 h 381040"/>
                  <a:gd name="connsiteX1" fmla="*/ 742950 w 1514475"/>
                  <a:gd name="connsiteY1" fmla="*/ 40 h 381040"/>
                  <a:gd name="connsiteX2" fmla="*/ 1514475 w 1514475"/>
                  <a:gd name="connsiteY2" fmla="*/ 381040 h 381040"/>
                  <a:gd name="connsiteX3" fmla="*/ 1514475 w 1514475"/>
                  <a:gd name="connsiteY3" fmla="*/ 381040 h 38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475" h="381040">
                    <a:moveTo>
                      <a:pt x="0" y="361990"/>
                    </a:moveTo>
                    <a:cubicBezTo>
                      <a:pt x="245269" y="179427"/>
                      <a:pt x="490538" y="-3135"/>
                      <a:pt x="742950" y="40"/>
                    </a:cubicBezTo>
                    <a:cubicBezTo>
                      <a:pt x="995363" y="3215"/>
                      <a:pt x="1514475" y="381040"/>
                      <a:pt x="1514475" y="381040"/>
                    </a:cubicBezTo>
                    <a:lnTo>
                      <a:pt x="1514475" y="381040"/>
                    </a:ln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4394451" y="940165"/>
                <a:ext cx="1846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endParaRPr lang="en-US" sz="16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5488714"/>
                </p:ext>
              </p:extLst>
            </p:nvPr>
          </p:nvGraphicFramePr>
          <p:xfrm>
            <a:off x="4681238" y="1762277"/>
            <a:ext cx="195562" cy="320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17" name="Equation" r:id="rId30" imgW="139680" imgH="228600" progId="Equation.3">
                    <p:embed/>
                  </p:oleObj>
                </mc:Choice>
                <mc:Fallback>
                  <p:oleObj name="Equation" r:id="rId30" imgW="1396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4681238" y="1762277"/>
                          <a:ext cx="195562" cy="3200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609602" y="7007366"/>
            <a:ext cx="309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Saul and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Roweis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Science, 2000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28602" y="6401931"/>
            <a:ext cx="789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latin typeface="Calibri"/>
              </a:rPr>
              <a:t>Foufoula-Georgiou et al., </a:t>
            </a:r>
            <a:r>
              <a:rPr lang="en-US" sz="1200" i="1" dirty="0">
                <a:latin typeface="Calibri"/>
              </a:rPr>
              <a:t>Survey in Geophysics</a:t>
            </a:r>
            <a:r>
              <a:rPr lang="en-US" sz="1200" dirty="0">
                <a:latin typeface="Calibri"/>
              </a:rPr>
              <a:t>, 2015; </a:t>
            </a:r>
            <a:r>
              <a:rPr lang="en-US" sz="1200" dirty="0" err="1">
                <a:latin typeface="Calibri"/>
              </a:rPr>
              <a:t>Ebtehaj</a:t>
            </a:r>
            <a:r>
              <a:rPr lang="en-US" sz="1200" dirty="0">
                <a:latin typeface="Calibri"/>
              </a:rPr>
              <a:t>, Foufoula-Georgiou, </a:t>
            </a:r>
            <a:r>
              <a:rPr lang="en-US" sz="1200" dirty="0" err="1">
                <a:latin typeface="Calibri"/>
              </a:rPr>
              <a:t>Lerman</a:t>
            </a:r>
            <a:r>
              <a:rPr lang="en-US" sz="1200" dirty="0">
                <a:latin typeface="Calibri"/>
              </a:rPr>
              <a:t>, Bras,</a:t>
            </a:r>
            <a:r>
              <a:rPr lang="en-US" sz="1200" i="1" dirty="0">
                <a:latin typeface="Calibri"/>
              </a:rPr>
              <a:t> GRL</a:t>
            </a:r>
            <a:r>
              <a:rPr lang="en-US" sz="1200" dirty="0">
                <a:latin typeface="Calibri"/>
              </a:rPr>
              <a:t>, 2015</a:t>
            </a:r>
          </a:p>
          <a:p>
            <a:pPr defTabSz="914400"/>
            <a:r>
              <a:rPr lang="en-US" sz="1200" dirty="0" err="1">
                <a:latin typeface="Calibri"/>
              </a:rPr>
              <a:t>Ebtehaj</a:t>
            </a:r>
            <a:r>
              <a:rPr lang="en-US" sz="1200" dirty="0">
                <a:latin typeface="Calibri"/>
              </a:rPr>
              <a:t>, Bras, Foufoula-Georgiou, </a:t>
            </a:r>
            <a:r>
              <a:rPr lang="en-US" sz="1200" i="1" dirty="0">
                <a:latin typeface="Calibri"/>
              </a:rPr>
              <a:t>IEES</a:t>
            </a:r>
            <a:r>
              <a:rPr lang="en-US" sz="1200" dirty="0">
                <a:latin typeface="Calibri"/>
              </a:rPr>
              <a:t>, 2015; &amp; </a:t>
            </a:r>
            <a:r>
              <a:rPr lang="en-US" sz="1200" i="1" dirty="0">
                <a:latin typeface="Calibri"/>
              </a:rPr>
              <a:t>J. Hydrometeorology</a:t>
            </a:r>
            <a:r>
              <a:rPr lang="en-US" sz="1200" dirty="0">
                <a:latin typeface="Calibri"/>
              </a:rPr>
              <a:t>, 2016;  </a:t>
            </a:r>
            <a:r>
              <a:rPr lang="en-US" sz="1200" dirty="0" err="1">
                <a:latin typeface="Calibri"/>
              </a:rPr>
              <a:t>Takbiri</a:t>
            </a:r>
            <a:r>
              <a:rPr lang="en-US" sz="1200" dirty="0">
                <a:latin typeface="Calibri"/>
              </a:rPr>
              <a:t>, </a:t>
            </a:r>
            <a:r>
              <a:rPr lang="en-US" sz="1200" dirty="0" err="1">
                <a:latin typeface="Calibri"/>
              </a:rPr>
              <a:t>Ebtehaj</a:t>
            </a:r>
            <a:r>
              <a:rPr lang="en-US" sz="1200" dirty="0">
                <a:latin typeface="Calibri"/>
              </a:rPr>
              <a:t>, Foufoula-Georgiou,</a:t>
            </a:r>
            <a:r>
              <a:rPr lang="en-US" sz="1200" i="1" dirty="0">
                <a:latin typeface="Calibri"/>
              </a:rPr>
              <a:t> HESS</a:t>
            </a:r>
            <a:r>
              <a:rPr lang="en-US" sz="1200" dirty="0">
                <a:latin typeface="Calibri"/>
              </a:rPr>
              <a:t>, 2017 </a:t>
            </a:r>
          </a:p>
        </p:txBody>
      </p:sp>
    </p:spTree>
    <p:extLst>
      <p:ext uri="{BB962C8B-B14F-4D97-AF65-F5344CB8AC3E}">
        <p14:creationId xmlns:p14="http://schemas.microsoft.com/office/powerpoint/2010/main" val="1125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457200" y="1078459"/>
            <a:ext cx="8229600" cy="1385789"/>
          </a:xfrm>
        </p:spPr>
        <p:txBody>
          <a:bodyPr>
            <a:normAutofit/>
          </a:bodyPr>
          <a:lstStyle/>
          <a:p>
            <a:pPr lvl="1"/>
            <a:r>
              <a:rPr lang="en-US" sz="1900" b="1" dirty="0"/>
              <a:t>Detection step:</a:t>
            </a:r>
          </a:p>
          <a:p>
            <a:pPr lvl="1"/>
            <a:endParaRPr lang="en-US" sz="1300" b="1" dirty="0"/>
          </a:p>
          <a:p>
            <a:pPr lvl="2"/>
            <a:r>
              <a:rPr lang="en-US" sz="1700" dirty="0"/>
              <a:t>K-nearest neighborhood search + a probabilistic voting rule for rain/no-rain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50847" y="3260932"/>
            <a:ext cx="5264554" cy="2149268"/>
            <a:chOff x="3650846" y="3260932"/>
            <a:chExt cx="5264554" cy="21492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3604" y="3260932"/>
              <a:ext cx="2359203" cy="117850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650846" y="4015038"/>
              <a:ext cx="5264554" cy="1395162"/>
              <a:chOff x="3650846" y="4015038"/>
              <a:chExt cx="5264554" cy="139516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54758" y="4362415"/>
                <a:ext cx="932042" cy="320040"/>
              </a:xfrm>
              <a:prstGeom prst="rect">
                <a:avLst/>
              </a:prstGeom>
            </p:spPr>
          </p:pic>
          <p:grpSp>
            <p:nvGrpSpPr>
              <p:cNvPr id="64" name="Group 63"/>
              <p:cNvGrpSpPr/>
              <p:nvPr/>
            </p:nvGrpSpPr>
            <p:grpSpPr>
              <a:xfrm>
                <a:off x="3650846" y="4015038"/>
                <a:ext cx="5264554" cy="1395162"/>
                <a:chOff x="3650846" y="4220295"/>
                <a:chExt cx="5264554" cy="1395162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3650846" y="5233927"/>
                  <a:ext cx="5264554" cy="381530"/>
                  <a:chOff x="3456059" y="5233927"/>
                  <a:chExt cx="5264554" cy="381530"/>
                </a:xfrm>
              </p:grpSpPr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56059" y="5293436"/>
                    <a:ext cx="5264554" cy="282257"/>
                  </a:xfrm>
                  <a:prstGeom prst="rect">
                    <a:avLst/>
                  </a:prstGeom>
                </p:spPr>
              </p:pic>
              <p:sp>
                <p:nvSpPr>
                  <p:cNvPr id="53" name="Rectangle 52"/>
                  <p:cNvSpPr/>
                  <p:nvPr/>
                </p:nvSpPr>
                <p:spPr>
                  <a:xfrm>
                    <a:off x="4867002" y="5233927"/>
                    <a:ext cx="914400" cy="38153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  <a:alpha val="25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6005753" y="5233927"/>
                    <a:ext cx="914400" cy="38153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  <a:alpha val="25000"/>
                    </a:schemeClr>
                  </a:solidFill>
                  <a:ln w="25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cxnSp>
              <p:nvCxnSpPr>
                <p:cNvPr id="58" name="Straight Arrow Connector 57"/>
                <p:cNvCxnSpPr/>
                <p:nvPr/>
              </p:nvCxnSpPr>
              <p:spPr>
                <a:xfrm flipH="1">
                  <a:off x="4876802" y="4220295"/>
                  <a:ext cx="1066798" cy="855983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" name="Group 12"/>
          <p:cNvGrpSpPr/>
          <p:nvPr/>
        </p:nvGrpSpPr>
        <p:grpSpPr>
          <a:xfrm>
            <a:off x="423313" y="5867400"/>
            <a:ext cx="4910689" cy="719138"/>
            <a:chOff x="423311" y="5978794"/>
            <a:chExt cx="4910689" cy="71913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450" y="6359794"/>
              <a:ext cx="1251550" cy="33813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3311" y="5978794"/>
              <a:ext cx="3456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00150" lvl="2" indent="-285750" defTabSz="9144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Rainfall estimates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3313" y="2501904"/>
            <a:ext cx="8339689" cy="3187577"/>
            <a:chOff x="423311" y="2501900"/>
            <a:chExt cx="8339689" cy="318757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76755" y="4015038"/>
              <a:ext cx="2286245" cy="3200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0200" y="3352800"/>
              <a:ext cx="3810001" cy="100584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23311" y="2501900"/>
              <a:ext cx="7044289" cy="769217"/>
              <a:chOff x="423311" y="2501900"/>
              <a:chExt cx="7044289" cy="76921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450011" y="2501900"/>
                <a:ext cx="70175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 defTabSz="914400">
                  <a:buFont typeface="Calibri" panose="020F0502020204030204" pitchFamily="34" charset="0"/>
                  <a:buChar char="–"/>
                </a:pPr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Estimation Step: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23311" y="2932563"/>
                <a:ext cx="57317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00150" lvl="2" indent="-285750" defTabSz="9144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Estimation of the representation coefficients 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600200" y="4572000"/>
              <a:ext cx="1758440" cy="1117477"/>
              <a:chOff x="1600200" y="4572000"/>
              <a:chExt cx="1758440" cy="111747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600200" y="4572000"/>
                <a:ext cx="1758440" cy="1117477"/>
                <a:chOff x="1667932" y="4673723"/>
                <a:chExt cx="1758440" cy="1117477"/>
              </a:xfrm>
            </p:grpSpPr>
            <p:cxnSp>
              <p:nvCxnSpPr>
                <p:cNvPr id="23" name="Straight Connector 22"/>
                <p:cNvCxnSpPr>
                  <a:stCxn id="29" idx="5"/>
                  <a:endCxn id="27" idx="1"/>
                </p:cNvCxnSpPr>
                <p:nvPr/>
              </p:nvCxnSpPr>
              <p:spPr>
                <a:xfrm>
                  <a:off x="2469462" y="5077197"/>
                  <a:ext cx="274091" cy="435988"/>
                </a:xfrm>
                <a:prstGeom prst="line">
                  <a:avLst/>
                </a:prstGeom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Group 62"/>
                <p:cNvGrpSpPr/>
                <p:nvPr/>
              </p:nvGrpSpPr>
              <p:grpSpPr>
                <a:xfrm>
                  <a:off x="1667932" y="4673723"/>
                  <a:ext cx="1758440" cy="1117477"/>
                  <a:chOff x="1667932" y="4673723"/>
                  <a:chExt cx="1758440" cy="1117477"/>
                </a:xfrm>
              </p:grpSpPr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1667932" y="4939843"/>
                    <a:ext cx="1151468" cy="851357"/>
                    <a:chOff x="788457" y="4647496"/>
                    <a:chExt cx="1151468" cy="851357"/>
                  </a:xfrm>
                </p:grpSpPr>
                <p:sp>
                  <p:nvSpPr>
                    <p:cNvPr id="19" name="Oval 18"/>
                    <p:cNvSpPr/>
                    <p:nvPr/>
                  </p:nvSpPr>
                  <p:spPr>
                    <a:xfrm>
                      <a:off x="1371600" y="4953000"/>
                      <a:ext cx="88860" cy="8865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49" name="Group 48"/>
                    <p:cNvGrpSpPr/>
                    <p:nvPr/>
                  </p:nvGrpSpPr>
                  <p:grpSpPr>
                    <a:xfrm>
                      <a:off x="788457" y="4647496"/>
                      <a:ext cx="1151468" cy="851357"/>
                      <a:chOff x="795866" y="4647496"/>
                      <a:chExt cx="1151468" cy="851357"/>
                    </a:xfrm>
                  </p:grpSpPr>
                  <p:cxnSp>
                    <p:nvCxnSpPr>
                      <p:cNvPr id="22" name="Straight Connector 21"/>
                      <p:cNvCxnSpPr>
                        <a:stCxn id="29" idx="2"/>
                        <a:endCxn id="25" idx="6"/>
                      </p:cNvCxnSpPr>
                      <p:nvPr/>
                    </p:nvCxnSpPr>
                    <p:spPr>
                      <a:xfrm flipH="1">
                        <a:off x="884726" y="4753507"/>
                        <a:ext cx="636823" cy="258572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" name="Oval 24"/>
                      <p:cNvSpPr/>
                      <p:nvPr/>
                    </p:nvSpPr>
                    <p:spPr>
                      <a:xfrm>
                        <a:off x="795866" y="4967752"/>
                        <a:ext cx="88860" cy="88654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50000"/>
                        </a:schemeClr>
                      </a:solidFill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6" name="Oval 25"/>
                      <p:cNvSpPr/>
                      <p:nvPr/>
                    </p:nvSpPr>
                    <p:spPr>
                      <a:xfrm>
                        <a:off x="1320663" y="5230019"/>
                        <a:ext cx="88860" cy="88653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7" name="Oval 26"/>
                      <p:cNvSpPr/>
                      <p:nvPr/>
                    </p:nvSpPr>
                    <p:spPr>
                      <a:xfrm>
                        <a:off x="1858474" y="5207855"/>
                        <a:ext cx="88860" cy="88653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50000"/>
                        </a:schemeClr>
                      </a:solidFill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8" name="Oval 27"/>
                      <p:cNvSpPr/>
                      <p:nvPr/>
                    </p:nvSpPr>
                    <p:spPr>
                      <a:xfrm>
                        <a:off x="943964" y="5257800"/>
                        <a:ext cx="88860" cy="88653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9" name="Oval 28"/>
                      <p:cNvSpPr/>
                      <p:nvPr/>
                    </p:nvSpPr>
                    <p:spPr>
                      <a:xfrm>
                        <a:off x="1521549" y="4709180"/>
                        <a:ext cx="88860" cy="88653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50000"/>
                        </a:schemeClr>
                      </a:solidFill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0" name="Oval 29"/>
                      <p:cNvSpPr/>
                      <p:nvPr/>
                    </p:nvSpPr>
                    <p:spPr>
                      <a:xfrm>
                        <a:off x="1813745" y="4850617"/>
                        <a:ext cx="88860" cy="88653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" name="Oval 30"/>
                      <p:cNvSpPr/>
                      <p:nvPr/>
                    </p:nvSpPr>
                    <p:spPr>
                      <a:xfrm>
                        <a:off x="1671149" y="5410200"/>
                        <a:ext cx="88860" cy="88653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3" name="Straight Connector 32"/>
                      <p:cNvCxnSpPr>
                        <a:stCxn id="19" idx="2"/>
                        <a:endCxn id="25" idx="6"/>
                      </p:cNvCxnSpPr>
                      <p:nvPr/>
                    </p:nvCxnSpPr>
                    <p:spPr>
                      <a:xfrm flipH="1">
                        <a:off x="884726" y="4997327"/>
                        <a:ext cx="486874" cy="14752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Connector 33"/>
                      <p:cNvCxnSpPr>
                        <a:stCxn id="19" idx="5"/>
                        <a:endCxn id="27" idx="1"/>
                      </p:cNvCxnSpPr>
                      <p:nvPr/>
                    </p:nvCxnSpPr>
                    <p:spPr>
                      <a:xfrm>
                        <a:off x="1454856" y="5028670"/>
                        <a:ext cx="416631" cy="192168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Straight Connector 34"/>
                      <p:cNvCxnSpPr>
                        <a:stCxn id="27" idx="2"/>
                        <a:endCxn id="25" idx="5"/>
                      </p:cNvCxnSpPr>
                      <p:nvPr/>
                    </p:nvCxnSpPr>
                    <p:spPr>
                      <a:xfrm flipH="1" flipV="1">
                        <a:off x="871713" y="5043423"/>
                        <a:ext cx="986761" cy="208759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6" name="Oval 35"/>
                      <p:cNvSpPr>
                        <a:spLocks/>
                      </p:cNvSpPr>
                      <p:nvPr/>
                    </p:nvSpPr>
                    <p:spPr>
                      <a:xfrm>
                        <a:off x="1098861" y="4647496"/>
                        <a:ext cx="91440" cy="91440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46" name="Straight Connector 45"/>
                      <p:cNvCxnSpPr>
                        <a:stCxn id="29" idx="3"/>
                        <a:endCxn id="19" idx="7"/>
                      </p:cNvCxnSpPr>
                      <p:nvPr/>
                    </p:nvCxnSpPr>
                    <p:spPr>
                      <a:xfrm flipH="1">
                        <a:off x="1447447" y="4784850"/>
                        <a:ext cx="87115" cy="181133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971801" y="4673723"/>
                    <a:ext cx="454571" cy="3575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5957673"/>
                  </p:ext>
                </p:extLst>
              </p:nvPr>
            </p:nvGraphicFramePr>
            <p:xfrm>
              <a:off x="2339218" y="4631858"/>
              <a:ext cx="225125" cy="2894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60" name="Equation" r:id="rId10" imgW="177480" imgH="228600" progId="Equation.DSMT4">
                      <p:embed/>
                    </p:oleObj>
                  </mc:Choice>
                  <mc:Fallback>
                    <p:oleObj name="Equation" r:id="rId10" imgW="1774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2339218" y="4631858"/>
                            <a:ext cx="225125" cy="2894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0152955"/>
                  </p:ext>
                </p:extLst>
              </p:nvPr>
            </p:nvGraphicFramePr>
            <p:xfrm>
              <a:off x="2291633" y="5014480"/>
              <a:ext cx="175872" cy="2877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61" name="Equation" r:id="rId12" imgW="139680" imgH="228600" progId="Equation.3">
                      <p:embed/>
                    </p:oleObj>
                  </mc:Choice>
                  <mc:Fallback>
                    <p:oleObj name="Equation" r:id="rId12" imgW="139680" imgH="2286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2291633" y="5014480"/>
                            <a:ext cx="175872" cy="2877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4" name="TextBox 23"/>
          <p:cNvSpPr txBox="1"/>
          <p:nvPr/>
        </p:nvSpPr>
        <p:spPr>
          <a:xfrm>
            <a:off x="3083575" y="5574268"/>
            <a:ext cx="5965282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L1-L2 regularization for stability and reduced estimation error </a:t>
            </a: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0" y="13180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000" b="1" dirty="0" err="1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>
                <a:solidFill>
                  <a:srgbClr val="003049"/>
                </a:solidFill>
                <a:latin typeface="Calibri"/>
              </a:rPr>
              <a:t>: Locally linear embedding for rainfall retrieval</a:t>
            </a:r>
          </a:p>
        </p:txBody>
      </p:sp>
    </p:spTree>
    <p:extLst>
      <p:ext uri="{BB962C8B-B14F-4D97-AF65-F5344CB8AC3E}">
        <p14:creationId xmlns:p14="http://schemas.microsoft.com/office/powerpoint/2010/main" val="3352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/>
          <a:srcRect l="3962" t="13853" r="12701" b="8935"/>
          <a:stretch/>
        </p:blipFill>
        <p:spPr>
          <a:xfrm>
            <a:off x="603677" y="1678265"/>
            <a:ext cx="6750675" cy="3825889"/>
          </a:xfrm>
          <a:prstGeom prst="rect">
            <a:avLst/>
          </a:prstGeom>
        </p:spPr>
      </p:pic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0" y="751537"/>
            <a:ext cx="8536790" cy="4925702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Resolution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(ER) of NASA’s GPROF v7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KuPR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82317" t="12015" b="12026"/>
          <a:stretch/>
        </p:blipFill>
        <p:spPr>
          <a:xfrm>
            <a:off x="7513030" y="1435834"/>
            <a:ext cx="1321977" cy="410498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 rot="16200000">
            <a:off x="8046873" y="1935850"/>
            <a:ext cx="853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(km)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5823" y="5712573"/>
            <a:ext cx="7163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 values computed from all observations in 3°×3° boxes.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March 2014 to February 2017: 16,500 GPM orbits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35882" y="5339921"/>
            <a:ext cx="971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longitude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8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668" y="6505811"/>
            <a:ext cx="541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Guilloteau</a:t>
            </a:r>
            <a:r>
              <a:rPr lang="en-US" sz="1400" dirty="0"/>
              <a:t>, Foufoula-Georgiou, </a:t>
            </a:r>
            <a:r>
              <a:rPr lang="en-US" sz="1400" dirty="0" err="1"/>
              <a:t>Kummerow</a:t>
            </a:r>
            <a:r>
              <a:rPr lang="en-US" sz="1400" i="1" dirty="0"/>
              <a:t>, J. Hydrometeorology</a:t>
            </a:r>
            <a:r>
              <a:rPr lang="en-US" sz="1400" dirty="0"/>
              <a:t>, 2017. 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9115C656-7717-4550-92CC-B9F0843A0012}"/>
              </a:ext>
            </a:extLst>
          </p:cNvPr>
          <p:cNvSpPr txBox="1"/>
          <p:nvPr/>
        </p:nvSpPr>
        <p:spPr>
          <a:xfrm rot="16200000">
            <a:off x="-54904" y="3160698"/>
            <a:ext cx="907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"/>
            <a:ext cx="9383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3049"/>
                </a:solidFill>
                <a:latin typeface="Calibri"/>
              </a:rPr>
              <a:t>Yet, lacking performance in several places of the world</a:t>
            </a:r>
          </a:p>
        </p:txBody>
      </p:sp>
    </p:spTree>
    <p:extLst>
      <p:ext uri="{BB962C8B-B14F-4D97-AF65-F5344CB8AC3E}">
        <p14:creationId xmlns:p14="http://schemas.microsoft.com/office/powerpoint/2010/main" val="43295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4" y="1767346"/>
            <a:ext cx="4401402" cy="34449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114" y="248526"/>
            <a:ext cx="298337" cy="36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2" name="ZoneTexte 151"/>
          <p:cNvSpPr txBox="1"/>
          <p:nvPr/>
        </p:nvSpPr>
        <p:spPr>
          <a:xfrm>
            <a:off x="170599" y="1133894"/>
            <a:ext cx="880280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7112" y="787640"/>
            <a:ext cx="805659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from the spatial structure in the TB space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15867" y="1494118"/>
            <a:ext cx="356376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Sensor Geometry: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different channels responding to different altitude levels, the multi-spectral signature characterizing a given vertical column may be split across several pixels.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Specific spatial patterns of TBs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signatures of specific atmospheric features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2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2678" y="3956378"/>
            <a:ext cx="3557426" cy="277788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967194" y="2042481"/>
            <a:ext cx="1179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11 GHz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-2611220" y="4465919"/>
            <a:ext cx="1016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89 GHz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8"/>
            <a:ext cx="9144000" cy="706399"/>
          </a:xfrm>
          <a:prstGeom prst="rect">
            <a:avLst/>
          </a:prstGeom>
          <a:solidFill>
            <a:srgbClr val="F0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9791"/>
            <a:ext cx="9442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3049"/>
                </a:solidFill>
                <a:latin typeface="Calibri"/>
              </a:rPr>
              <a:t>New Direction:  Retrieve patterns (not a pixel at a time)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824" y="5588000"/>
            <a:ext cx="7378943" cy="64633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QU: HOW TO IDENTIFY THE NEIGHBOROOD AND HOW TO LEARN FROM IT?</a:t>
            </a:r>
          </a:p>
          <a:p>
            <a:r>
              <a:rPr lang="en-US" b="1" dirty="0">
                <a:solidFill>
                  <a:srgbClr val="FF0000"/>
                </a:solidFill>
              </a:rPr>
              <a:t>It becomes a very high dimensional problem!  Need to learn features!</a:t>
            </a:r>
          </a:p>
        </p:txBody>
      </p:sp>
    </p:spTree>
    <p:extLst>
      <p:ext uri="{BB962C8B-B14F-4D97-AF65-F5344CB8AC3E}">
        <p14:creationId xmlns:p14="http://schemas.microsoft.com/office/powerpoint/2010/main" val="1052239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" y="1259352"/>
            <a:ext cx="4401402" cy="34449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114" y="248526"/>
            <a:ext cx="298337" cy="36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967194" y="2042481"/>
            <a:ext cx="1179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11 GHz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-2611220" y="4465919"/>
            <a:ext cx="1016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89 GHz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8"/>
            <a:ext cx="9144000" cy="706399"/>
          </a:xfrm>
          <a:prstGeom prst="rect">
            <a:avLst/>
          </a:prstGeom>
          <a:solidFill>
            <a:srgbClr val="F0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891" y="1634567"/>
            <a:ext cx="32258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40" y="1529231"/>
            <a:ext cx="3111500" cy="351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706" y="5050123"/>
            <a:ext cx="2518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37V =&gt;</a:t>
            </a:r>
          </a:p>
          <a:p>
            <a:r>
              <a:rPr lang="en-US" dirty="0"/>
              <a:t>Lower emission signal =&gt;</a:t>
            </a:r>
          </a:p>
          <a:p>
            <a:r>
              <a:rPr lang="en-US" dirty="0"/>
              <a:t>Lower precipitation?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4430" y="5087742"/>
            <a:ext cx="2284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NO!  </a:t>
            </a:r>
            <a:r>
              <a:rPr lang="en-US" dirty="0"/>
              <a:t>It is an ice </a:t>
            </a:r>
          </a:p>
          <a:p>
            <a:r>
              <a:rPr lang="en-US" dirty="0"/>
              <a:t>Scattering signal=&gt;</a:t>
            </a:r>
          </a:p>
          <a:p>
            <a:r>
              <a:rPr lang="en-US" dirty="0"/>
              <a:t>Very active convective</a:t>
            </a:r>
          </a:p>
          <a:p>
            <a:r>
              <a:rPr lang="en-US" dirty="0"/>
              <a:t>Cell </a:t>
            </a:r>
          </a:p>
        </p:txBody>
      </p:sp>
      <p:sp>
        <p:nvSpPr>
          <p:cNvPr id="18" name="ZoneTexte 3"/>
          <p:cNvSpPr txBox="1"/>
          <p:nvPr/>
        </p:nvSpPr>
        <p:spPr>
          <a:xfrm>
            <a:off x="5739424" y="1494118"/>
            <a:ext cx="356376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Sensor Geometry: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different channels responding to different altitude levels, the multi-spectral signature characterizing a given vertical column may be split across several pixels.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Specific spatial patterns of TBs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signatures of specific atmospheric features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2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6"/>
          <p:cNvSpPr txBox="1"/>
          <p:nvPr/>
        </p:nvSpPr>
        <p:spPr>
          <a:xfrm>
            <a:off x="77112" y="787640"/>
            <a:ext cx="805659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from the spatial structure in the TB space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9791"/>
            <a:ext cx="9442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3049"/>
                </a:solidFill>
                <a:latin typeface="Calibri"/>
              </a:rPr>
              <a:t>New Direction:  Retrieve patterns not a pixel at a time</a:t>
            </a:r>
          </a:p>
        </p:txBody>
      </p:sp>
    </p:spTree>
    <p:extLst>
      <p:ext uri="{BB962C8B-B14F-4D97-AF65-F5344CB8AC3E}">
        <p14:creationId xmlns:p14="http://schemas.microsoft.com/office/powerpoint/2010/main" val="2127234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6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516" y="583344"/>
            <a:ext cx="499755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STATE OF PLAY IN SPACE TODAY</a:t>
            </a:r>
          </a:p>
        </p:txBody>
      </p:sp>
      <p:sp>
        <p:nvSpPr>
          <p:cNvPr id="2" name="Oval 1"/>
          <p:cNvSpPr/>
          <p:nvPr/>
        </p:nvSpPr>
        <p:spPr>
          <a:xfrm>
            <a:off x="3615767" y="2808941"/>
            <a:ext cx="1439951" cy="165847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20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Image result for cyclone california">
            <a:extLst>
              <a:ext uri="{FF2B5EF4-FFF2-40B4-BE49-F238E27FC236}">
                <a16:creationId xmlns:a16="http://schemas.microsoft.com/office/drawing/2014/main" id="{E2EC4DE7-CCEC-4C5F-872E-EA55B4D19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4572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Image result for drought">
            <a:extLst>
              <a:ext uri="{FF2B5EF4-FFF2-40B4-BE49-F238E27FC236}">
                <a16:creationId xmlns:a16="http://schemas.microsoft.com/office/drawing/2014/main" id="{5E9380D2-A12B-4E83-8236-7B3F055B7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897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62" name="Picture 10" descr="Image result for seasonal prediction">
            <a:extLst>
              <a:ext uri="{FF2B5EF4-FFF2-40B4-BE49-F238E27FC236}">
                <a16:creationId xmlns:a16="http://schemas.microsoft.com/office/drawing/2014/main" id="{C7ECE859-154C-4D3F-9EB4-3B4F0351F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761" y="3429000"/>
            <a:ext cx="45897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64" name="Picture 12" descr="Related image">
            <a:extLst>
              <a:ext uri="{FF2B5EF4-FFF2-40B4-BE49-F238E27FC236}">
                <a16:creationId xmlns:a16="http://schemas.microsoft.com/office/drawing/2014/main" id="{E9C7C990-274A-4588-ACB2-641508663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4" y="342899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73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2.  SEASONAL PREDICTION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11" y="2131767"/>
            <a:ext cx="90870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How to best combine climate observations </a:t>
            </a:r>
          </a:p>
          <a:p>
            <a:r>
              <a:rPr lang="en-US" sz="4000" dirty="0">
                <a:solidFill>
                  <a:srgbClr val="FFFF00"/>
                </a:solidFill>
              </a:rPr>
              <a:t>and models to improve predictions? </a:t>
            </a:r>
          </a:p>
        </p:txBody>
      </p:sp>
    </p:spTree>
    <p:extLst>
      <p:ext uri="{BB962C8B-B14F-4D97-AF65-F5344CB8AC3E}">
        <p14:creationId xmlns:p14="http://schemas.microsoft.com/office/powerpoint/2010/main" val="4108879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635" y="-133735"/>
            <a:ext cx="9512873" cy="10943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Bridging the gap: weather and climate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BB113-60B2-424D-9C30-279B9806D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8" r="7183" b="10835"/>
          <a:stretch/>
        </p:blipFill>
        <p:spPr>
          <a:xfrm>
            <a:off x="36160" y="1595963"/>
            <a:ext cx="5874665" cy="4081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ED0847-1568-462B-91E2-2B5682E7F443}"/>
              </a:ext>
            </a:extLst>
          </p:cNvPr>
          <p:cNvSpPr txBox="1"/>
          <p:nvPr/>
        </p:nvSpPr>
        <p:spPr>
          <a:xfrm>
            <a:off x="6260594" y="1791882"/>
            <a:ext cx="353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36-hr and 72-hr ahead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weather forecasts are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getting better and better…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88F7B6-9C72-48BC-8021-2EC496471F97}"/>
              </a:ext>
            </a:extLst>
          </p:cNvPr>
          <p:cNvSpPr/>
          <p:nvPr/>
        </p:nvSpPr>
        <p:spPr>
          <a:xfrm>
            <a:off x="-55635" y="9606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(2016) </a:t>
            </a: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Earth System Prediction: Strategies for </a:t>
            </a:r>
            <a:r>
              <a:rPr lang="en-US" sz="12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Subseasonal</a:t>
            </a: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Seasonal Forecasts</a:t>
            </a: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1765" y="3227294"/>
            <a:ext cx="7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54824" y="3267924"/>
            <a:ext cx="7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72 </a:t>
            </a:r>
            <a:r>
              <a:rPr lang="en-US" dirty="0" err="1"/>
              <a:t>hrs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98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635" y="-133735"/>
            <a:ext cx="9512873" cy="10943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Bridging the gap: weather and climate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BB113-60B2-424D-9C30-279B9806D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8" r="7183" b="10835"/>
          <a:stretch/>
        </p:blipFill>
        <p:spPr>
          <a:xfrm>
            <a:off x="36160" y="1595963"/>
            <a:ext cx="5874665" cy="4081737"/>
          </a:xfrm>
          <a:prstGeom prst="rect">
            <a:avLst/>
          </a:prstGeom>
        </p:spPr>
      </p:pic>
      <p:pic>
        <p:nvPicPr>
          <p:cNvPr id="9" name="Picture 8" descr="Fig. 1">
            <a:extLst>
              <a:ext uri="{FF2B5EF4-FFF2-40B4-BE49-F238E27FC236}">
                <a16:creationId xmlns:a16="http://schemas.microsoft.com/office/drawing/2014/main" id="{8A817986-A013-4CAC-8554-BB6F5E9E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82" y="3343633"/>
            <a:ext cx="5839084" cy="34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ED0847-1568-462B-91E2-2B5682E7F443}"/>
              </a:ext>
            </a:extLst>
          </p:cNvPr>
          <p:cNvSpPr txBox="1"/>
          <p:nvPr/>
        </p:nvSpPr>
        <p:spPr>
          <a:xfrm>
            <a:off x="6260594" y="1791882"/>
            <a:ext cx="353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36-hr and 72-hr ahead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weather forecasts are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getting better and better…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757C3-4B35-4A24-AED9-76DA8DE322A2}"/>
              </a:ext>
            </a:extLst>
          </p:cNvPr>
          <p:cNvSpPr txBox="1"/>
          <p:nvPr/>
        </p:nvSpPr>
        <p:spPr>
          <a:xfrm>
            <a:off x="-55635" y="5719141"/>
            <a:ext cx="460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Our prediction skill on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subseasonal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(week timescales)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to seasonal (S2S) timescales is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still very limited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88F7B6-9C72-48BC-8021-2EC496471F97}"/>
              </a:ext>
            </a:extLst>
          </p:cNvPr>
          <p:cNvSpPr/>
          <p:nvPr/>
        </p:nvSpPr>
        <p:spPr>
          <a:xfrm>
            <a:off x="-55635" y="9606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(2016) </a:t>
            </a: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Earth System Prediction: Strategies for </a:t>
            </a:r>
            <a:r>
              <a:rPr lang="en-US" sz="12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Subseasonal</a:t>
            </a: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Seasonal Forecasts</a:t>
            </a: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F764DF-0BBE-4CE2-B8CA-13B3F64E4B29}"/>
              </a:ext>
            </a:extLst>
          </p:cNvPr>
          <p:cNvSpPr/>
          <p:nvPr/>
        </p:nvSpPr>
        <p:spPr>
          <a:xfrm>
            <a:off x="5910825" y="3438780"/>
            <a:ext cx="3821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Mariotti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(2018) Climate and Atmospheric Science, doi:10.1038/s41612-018-0014-z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F764DF-0BBE-4CE2-B8CA-13B3F64E4B29}"/>
              </a:ext>
            </a:extLst>
          </p:cNvPr>
          <p:cNvSpPr/>
          <p:nvPr/>
        </p:nvSpPr>
        <p:spPr>
          <a:xfrm>
            <a:off x="5928756" y="2904740"/>
            <a:ext cx="3821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Mariotti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(2018) Climate and Atmospheric Science, doi:10.1038/s41612-018-0014-z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3649" y="6469531"/>
            <a:ext cx="94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weeks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2367" y="6495220"/>
            <a:ext cx="107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months </a:t>
            </a:r>
          </a:p>
        </p:txBody>
      </p:sp>
    </p:spTree>
    <p:extLst>
      <p:ext uri="{BB962C8B-B14F-4D97-AF65-F5344CB8AC3E}">
        <p14:creationId xmlns:p14="http://schemas.microsoft.com/office/powerpoint/2010/main" val="2644176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7487" y="6356360"/>
            <a:ext cx="2133600" cy="365125"/>
          </a:xfrm>
        </p:spPr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0354" name="Picture 2" descr="Image result for el nino">
            <a:extLst>
              <a:ext uri="{FF2B5EF4-FFF2-40B4-BE49-F238E27FC236}">
                <a16:creationId xmlns:a16="http://schemas.microsoft.com/office/drawing/2014/main" id="{57388558-9E89-4075-A8D2-A8DFE03EE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07" y="3858997"/>
            <a:ext cx="4011936" cy="30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961185-CADF-4B2F-B6A3-25F07204E257}"/>
              </a:ext>
            </a:extLst>
          </p:cNvPr>
          <p:cNvSpPr/>
          <p:nvPr/>
        </p:nvSpPr>
        <p:spPr>
          <a:xfrm>
            <a:off x="5060271" y="3533313"/>
            <a:ext cx="4350059" cy="461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Great El Niño in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757C3-4B35-4A24-AED9-76DA8DE322A2}"/>
              </a:ext>
            </a:extLst>
          </p:cNvPr>
          <p:cNvSpPr txBox="1"/>
          <p:nvPr/>
        </p:nvSpPr>
        <p:spPr>
          <a:xfrm>
            <a:off x="92094" y="886294"/>
            <a:ext cx="668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Climate models show limited skill in predicting seasonal precipitation months ahead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6E529-780B-42A4-80DD-65B7CC8D6D3A}"/>
              </a:ext>
            </a:extLst>
          </p:cNvPr>
          <p:cNvSpPr txBox="1"/>
          <p:nvPr/>
        </p:nvSpPr>
        <p:spPr>
          <a:xfrm>
            <a:off x="92093" y="1510110"/>
            <a:ext cx="668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Best approach to predict is combining our physical understanding with statistical tools: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CD2676-B87A-4853-B655-5E07EE5E25E2}"/>
                  </a:ext>
                </a:extLst>
              </p:cNvPr>
              <p:cNvSpPr txBox="1"/>
              <p:nvPr/>
            </p:nvSpPr>
            <p:spPr>
              <a:xfrm>
                <a:off x="3444955" y="2557281"/>
                <a:ext cx="18352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CD2676-B87A-4853-B655-5E07EE5E2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955" y="2557281"/>
                <a:ext cx="1835246" cy="369332"/>
              </a:xfrm>
              <a:prstGeom prst="rect">
                <a:avLst/>
              </a:prstGeom>
              <a:blipFill>
                <a:blip r:embed="rId4"/>
                <a:stretch>
                  <a:fillRect l="-3322" r="-1661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24D1959-ABDE-4A51-8CF9-D160A07256D2}"/>
              </a:ext>
            </a:extLst>
          </p:cNvPr>
          <p:cNvSpPr/>
          <p:nvPr/>
        </p:nvSpPr>
        <p:spPr>
          <a:xfrm>
            <a:off x="55217" y="2359982"/>
            <a:ext cx="2879706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Regional hydroclimate (e.g. precipitation, temperature in California) 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654F1E-D559-4A02-B471-360DC6A50DC6}"/>
              </a:ext>
            </a:extLst>
          </p:cNvPr>
          <p:cNvSpPr/>
          <p:nvPr/>
        </p:nvSpPr>
        <p:spPr>
          <a:xfrm>
            <a:off x="5777752" y="1906323"/>
            <a:ext cx="3209979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Large-scale climate modes (e.g. ENSO see below)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DD8637-A4C6-46C7-9628-4092BEDA5AD1}"/>
              </a:ext>
            </a:extLst>
          </p:cNvPr>
          <p:cNvSpPr/>
          <p:nvPr/>
        </p:nvSpPr>
        <p:spPr>
          <a:xfrm>
            <a:off x="6354042" y="5091544"/>
            <a:ext cx="1028700" cy="1558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26" name="Picture 2" descr="Image result for el nino">
            <a:extLst>
              <a:ext uri="{FF2B5EF4-FFF2-40B4-BE49-F238E27FC236}">
                <a16:creationId xmlns:a16="http://schemas.microsoft.com/office/drawing/2014/main" id="{C3E77240-1610-4FCC-9907-91AB830B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" y="3868585"/>
            <a:ext cx="5182013" cy="284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CBA11EB-A0F4-419C-BD03-659BC5AF53D3}"/>
              </a:ext>
            </a:extLst>
          </p:cNvPr>
          <p:cNvSpPr/>
          <p:nvPr/>
        </p:nvSpPr>
        <p:spPr>
          <a:xfrm>
            <a:off x="6719628" y="6531423"/>
            <a:ext cx="1265937" cy="236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anomaly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FEE01-6B98-424D-AE37-6EB1735565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03" t="35564" r="60785" b="46026"/>
          <a:stretch/>
        </p:blipFill>
        <p:spPr>
          <a:xfrm>
            <a:off x="3266207" y="2439440"/>
            <a:ext cx="2146115" cy="52139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A48112-CF05-4EB8-AD19-DDB0B0CBB217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2934923" y="2657286"/>
            <a:ext cx="510032" cy="84661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737214C-ADFA-4300-BCBB-1A28BF8186B1}"/>
              </a:ext>
            </a:extLst>
          </p:cNvPr>
          <p:cNvCxnSpPr>
            <a:cxnSpLocks/>
          </p:cNvCxnSpPr>
          <p:nvPr/>
        </p:nvCxnSpPr>
        <p:spPr>
          <a:xfrm flipH="1">
            <a:off x="4572000" y="2156441"/>
            <a:ext cx="1205752" cy="585506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-55635" y="-133735"/>
            <a:ext cx="9512873" cy="109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Combining physics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10217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/>
      <p:bldP spid="3" grpId="0"/>
      <p:bldP spid="14" grpId="0" animBg="1"/>
      <p:bldP spid="16" grpId="0" animBg="1"/>
      <p:bldP spid="15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DC757C3-4B35-4A24-AED9-76DA8DE322A2}"/>
              </a:ext>
            </a:extLst>
          </p:cNvPr>
          <p:cNvSpPr txBox="1"/>
          <p:nvPr/>
        </p:nvSpPr>
        <p:spPr>
          <a:xfrm>
            <a:off x="23799" y="3032145"/>
            <a:ext cx="5152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Example: Precipitation in southwestern US</a:t>
            </a:r>
          </a:p>
        </p:txBody>
      </p:sp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6CB4B30-AE28-461A-B79A-802A4E9FB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27" y="908754"/>
            <a:ext cx="2610659" cy="2585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B445E2-AAF8-44E0-8FFE-7B87DD078151}"/>
              </a:ext>
            </a:extLst>
          </p:cNvPr>
          <p:cNvSpPr txBox="1"/>
          <p:nvPr/>
        </p:nvSpPr>
        <p:spPr>
          <a:xfrm>
            <a:off x="1" y="817612"/>
            <a:ext cx="62293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are the best sources of predictability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for a specific region?  Are they changing?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ML and Network analysis can extract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much relevant information from the data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to improve prediction 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B843A40C-D4A0-41DE-8D5A-F53EA17F7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69200"/>
          <a:stretch/>
        </p:blipFill>
        <p:spPr bwMode="auto">
          <a:xfrm>
            <a:off x="182018" y="4077609"/>
            <a:ext cx="237310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AE61E6-F125-433E-8C9C-F3DB1C3BA7BD}"/>
              </a:ext>
            </a:extLst>
          </p:cNvPr>
          <p:cNvSpPr txBox="1"/>
          <p:nvPr/>
        </p:nvSpPr>
        <p:spPr>
          <a:xfrm>
            <a:off x="2506823" y="4022976"/>
            <a:ext cx="1470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annual precipitation  (mm/yr)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3112B-FBF3-4275-9000-6C557C9879CA}"/>
              </a:ext>
            </a:extLst>
          </p:cNvPr>
          <p:cNvSpPr txBox="1"/>
          <p:nvPr/>
        </p:nvSpPr>
        <p:spPr>
          <a:xfrm>
            <a:off x="3062415" y="5623797"/>
            <a:ext cx="86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500-700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2B6740-C8D7-4D89-AE7D-12E6F2161928}"/>
              </a:ext>
            </a:extLst>
          </p:cNvPr>
          <p:cNvSpPr/>
          <p:nvPr/>
        </p:nvSpPr>
        <p:spPr>
          <a:xfrm>
            <a:off x="2726359" y="5192909"/>
            <a:ext cx="305432" cy="184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FF2089-0BA0-4E42-8E31-86DDA4ABA6A8}"/>
              </a:ext>
            </a:extLst>
          </p:cNvPr>
          <p:cNvSpPr txBox="1"/>
          <p:nvPr/>
        </p:nvSpPr>
        <p:spPr>
          <a:xfrm>
            <a:off x="3061818" y="5085794"/>
            <a:ext cx="86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100-300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648CDE-D7F5-408F-832D-6F54F2E4C008}"/>
              </a:ext>
            </a:extLst>
          </p:cNvPr>
          <p:cNvSpPr/>
          <p:nvPr/>
        </p:nvSpPr>
        <p:spPr>
          <a:xfrm>
            <a:off x="2726359" y="5439131"/>
            <a:ext cx="305432" cy="1846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FE3816-3E97-4656-8EE4-F0C5A3ECE2F7}"/>
              </a:ext>
            </a:extLst>
          </p:cNvPr>
          <p:cNvSpPr/>
          <p:nvPr/>
        </p:nvSpPr>
        <p:spPr>
          <a:xfrm>
            <a:off x="2726359" y="5685353"/>
            <a:ext cx="305432" cy="184666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84F355-8020-4E2C-96C8-1BFC2CDEF630}"/>
              </a:ext>
            </a:extLst>
          </p:cNvPr>
          <p:cNvSpPr/>
          <p:nvPr/>
        </p:nvSpPr>
        <p:spPr>
          <a:xfrm>
            <a:off x="2726359" y="5934500"/>
            <a:ext cx="305432" cy="184666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E916AD-DA88-4D14-B5A7-F7ECF93E0161}"/>
              </a:ext>
            </a:extLst>
          </p:cNvPr>
          <p:cNvSpPr/>
          <p:nvPr/>
        </p:nvSpPr>
        <p:spPr>
          <a:xfrm>
            <a:off x="2726359" y="6172995"/>
            <a:ext cx="305432" cy="184666"/>
          </a:xfrm>
          <a:prstGeom prst="rect">
            <a:avLst/>
          </a:prstGeom>
          <a:solidFill>
            <a:srgbClr val="00002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C04B8B-8085-4107-8B02-A0568E1CCD90}"/>
              </a:ext>
            </a:extLst>
          </p:cNvPr>
          <p:cNvSpPr txBox="1"/>
          <p:nvPr/>
        </p:nvSpPr>
        <p:spPr>
          <a:xfrm>
            <a:off x="3063310" y="5872944"/>
            <a:ext cx="654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900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2265E0-8BC0-49B3-A19A-443854D6A74B}"/>
              </a:ext>
            </a:extLst>
          </p:cNvPr>
          <p:cNvSpPr txBox="1"/>
          <p:nvPr/>
        </p:nvSpPr>
        <p:spPr>
          <a:xfrm>
            <a:off x="3066466" y="6119166"/>
            <a:ext cx="757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1250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AC962-3212-41CD-AF0E-C226A1ADF549}"/>
              </a:ext>
            </a:extLst>
          </p:cNvPr>
          <p:cNvSpPr txBox="1"/>
          <p:nvPr/>
        </p:nvSpPr>
        <p:spPr>
          <a:xfrm>
            <a:off x="3061818" y="5345893"/>
            <a:ext cx="86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300-500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BB6C39-DF15-4F50-9A39-0A261CDF3674}"/>
              </a:ext>
            </a:extLst>
          </p:cNvPr>
          <p:cNvSpPr txBox="1"/>
          <p:nvPr/>
        </p:nvSpPr>
        <p:spPr>
          <a:xfrm rot="2717790">
            <a:off x="145880" y="4935659"/>
            <a:ext cx="1380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FF0000"/>
                </a:solidFill>
                <a:latin typeface="Calibri"/>
              </a:rPr>
              <a:t>California</a:t>
            </a:r>
            <a:endParaRPr lang="el-GR" sz="2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99A0D8-4277-4EAC-931B-1012CC498A6F}"/>
              </a:ext>
            </a:extLst>
          </p:cNvPr>
          <p:cNvSpPr txBox="1"/>
          <p:nvPr/>
        </p:nvSpPr>
        <p:spPr>
          <a:xfrm rot="1949321">
            <a:off x="719641" y="4488361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FF0000"/>
                </a:solidFill>
                <a:latin typeface="Calibri"/>
              </a:rPr>
              <a:t>Nevada</a:t>
            </a:r>
            <a:endParaRPr lang="el-GR" sz="2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A70363-8F65-40EF-B0CF-C528234D472D}"/>
              </a:ext>
            </a:extLst>
          </p:cNvPr>
          <p:cNvSpPr txBox="1"/>
          <p:nvPr/>
        </p:nvSpPr>
        <p:spPr>
          <a:xfrm rot="1949321">
            <a:off x="1366562" y="5568276"/>
            <a:ext cx="1133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FF0000"/>
                </a:solidFill>
                <a:latin typeface="Calibri"/>
              </a:rPr>
              <a:t>Arizona</a:t>
            </a:r>
            <a:endParaRPr lang="el-GR" sz="2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C6280-9CF9-42B9-A72E-EF3880BC6E7B}"/>
              </a:ext>
            </a:extLst>
          </p:cNvPr>
          <p:cNvSpPr txBox="1"/>
          <p:nvPr/>
        </p:nvSpPr>
        <p:spPr>
          <a:xfrm rot="1949321">
            <a:off x="1610172" y="4685710"/>
            <a:ext cx="794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FF0000"/>
                </a:solidFill>
                <a:latin typeface="Calibri"/>
              </a:rPr>
              <a:t>Utah</a:t>
            </a:r>
            <a:endParaRPr lang="el-GR" sz="2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9EB86F-F202-4D90-AC0A-803CF93874D5}"/>
              </a:ext>
            </a:extLst>
          </p:cNvPr>
          <p:cNvSpPr txBox="1"/>
          <p:nvPr/>
        </p:nvSpPr>
        <p:spPr>
          <a:xfrm>
            <a:off x="4326673" y="3473560"/>
            <a:ext cx="494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New climate mode discovered, different than ENSO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AEB1BF-74E6-4DB7-8931-D3D32BCE12DE}"/>
              </a:ext>
            </a:extLst>
          </p:cNvPr>
          <p:cNvSpPr txBox="1"/>
          <p:nvPr/>
        </p:nvSpPr>
        <p:spPr>
          <a:xfrm>
            <a:off x="23799" y="3493818"/>
            <a:ext cx="5152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Dry and variable hydroclimate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24A42ED-AA8C-464F-8F45-374BE3638C6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2140" y="4155948"/>
            <a:ext cx="3281091" cy="24690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9172933-51C7-4F82-B5BF-D15254D56121}"/>
              </a:ext>
            </a:extLst>
          </p:cNvPr>
          <p:cNvSpPr txBox="1"/>
          <p:nvPr/>
        </p:nvSpPr>
        <p:spPr>
          <a:xfrm>
            <a:off x="5209287" y="6573967"/>
            <a:ext cx="3281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(Mamalakis et al., 2018, </a:t>
            </a:r>
            <a:r>
              <a:rPr lang="en-US" sz="1200" i="1" dirty="0">
                <a:solidFill>
                  <a:schemeClr val="bg1"/>
                </a:solidFill>
              </a:rPr>
              <a:t>Nature Communications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-55635" y="-133735"/>
            <a:ext cx="9512873" cy="109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Learning from Big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349" y="862182"/>
            <a:ext cx="4184651" cy="2639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B58DA3-D32A-48D6-9E90-459D16A8A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801" y="2980133"/>
            <a:ext cx="606291" cy="5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4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5" grpId="0"/>
      <p:bldP spid="36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CCE0A1-FB2C-40C2-909A-F242B7A953EF}"/>
                  </a:ext>
                </a:extLst>
              </p:cNvPr>
              <p:cNvSpPr txBox="1"/>
              <p:nvPr/>
            </p:nvSpPr>
            <p:spPr>
              <a:xfrm>
                <a:off x="388503" y="5284672"/>
                <a:ext cx="7328929" cy="900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"/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𝑇𝑉</m:t>
                              </m:r>
                            </m:sub>
                          </m:sSub>
                          <m:nary>
                            <m:naryPr>
                              <m:chr m:val="∑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1/2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</m:nary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||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||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CCE0A1-FB2C-40C2-909A-F242B7A95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03" y="5284672"/>
                <a:ext cx="7328929" cy="9003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AF4BFA51-EA57-4DD7-991F-AAF28D9B6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8" t="42224" r="50505" b="36879"/>
          <a:stretch/>
        </p:blipFill>
        <p:spPr>
          <a:xfrm>
            <a:off x="223986" y="5264800"/>
            <a:ext cx="7661723" cy="1093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7717D-0090-4F96-BD48-5075C409B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1" t="-323" b="-1"/>
          <a:stretch/>
        </p:blipFill>
        <p:spPr>
          <a:xfrm>
            <a:off x="5757119" y="940273"/>
            <a:ext cx="3212687" cy="39221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B445E2-AAF8-44E0-8FFE-7B87DD078151}"/>
              </a:ext>
            </a:extLst>
          </p:cNvPr>
          <p:cNvSpPr txBox="1"/>
          <p:nvPr/>
        </p:nvSpPr>
        <p:spPr>
          <a:xfrm>
            <a:off x="1" y="817612"/>
            <a:ext cx="5534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This new mechanism has been more dominant in modulating SWUS precipitation in the last 3 to 4 decades: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Vector </a:t>
            </a:r>
            <a:r>
              <a:rPr lang="en-US" b="1" i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ＭＳ Ｐゴシック" charset="0"/>
              </a:rPr>
              <a:t>X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may not include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important/new  modes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if based only on our prior knowledge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Function </a:t>
            </a:r>
            <a:r>
              <a:rPr lang="en-US" i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ＭＳ Ｐゴシック" charset="0"/>
              </a:rPr>
              <a:t>f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is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not constant through time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FC460A-70DE-4AB9-B427-879A653808C4}"/>
              </a:ext>
            </a:extLst>
          </p:cNvPr>
          <p:cNvSpPr txBox="1"/>
          <p:nvPr/>
        </p:nvSpPr>
        <p:spPr>
          <a:xfrm>
            <a:off x="5817530" y="679112"/>
            <a:ext cx="3281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(Mamalakis et al., 2018, </a:t>
            </a:r>
            <a:r>
              <a:rPr lang="en-US" sz="1200" i="1" dirty="0">
                <a:solidFill>
                  <a:schemeClr val="bg1"/>
                </a:solidFill>
              </a:rPr>
              <a:t>Nature Communications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143C0C-5983-40A1-8CAE-BAC38654F644}"/>
              </a:ext>
            </a:extLst>
          </p:cNvPr>
          <p:cNvSpPr txBox="1"/>
          <p:nvPr/>
        </p:nvSpPr>
        <p:spPr>
          <a:xfrm>
            <a:off x="1" y="3259688"/>
            <a:ext cx="559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 our new project (funded by        ), we use machine learning to address this problem:  </a:t>
            </a:r>
          </a:p>
        </p:txBody>
      </p:sp>
      <p:pic>
        <p:nvPicPr>
          <p:cNvPr id="38" name="Picture 2" descr="C:\Users\czuba004\Downloads\nsf1.png">
            <a:extLst>
              <a:ext uri="{FF2B5EF4-FFF2-40B4-BE49-F238E27FC236}">
                <a16:creationId xmlns:a16="http://schemas.microsoft.com/office/drawing/2014/main" id="{BBCDD4A5-CF19-4E6F-BC66-D628C67F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93" y="6388313"/>
            <a:ext cx="469238" cy="4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B2593C0-304C-4F02-B6D1-7DED11B8ED94}"/>
              </a:ext>
            </a:extLst>
          </p:cNvPr>
          <p:cNvSpPr txBox="1"/>
          <p:nvPr/>
        </p:nvSpPr>
        <p:spPr>
          <a:xfrm>
            <a:off x="5055639" y="6489653"/>
            <a:ext cx="4461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TRIPODS+CLIMATE program (NSF grant DMS-1839336)  </a:t>
            </a:r>
          </a:p>
        </p:txBody>
      </p:sp>
      <p:pic>
        <p:nvPicPr>
          <p:cNvPr id="40" name="Picture 2" descr="C:\Users\czuba004\Downloads\nsf1.png">
            <a:extLst>
              <a:ext uri="{FF2B5EF4-FFF2-40B4-BE49-F238E27FC236}">
                <a16:creationId xmlns:a16="http://schemas.microsoft.com/office/drawing/2014/main" id="{8E685702-C1AE-4CDE-AAB8-DE96B732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51" y="3215789"/>
            <a:ext cx="469238" cy="4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662039-4EED-4EE3-A666-DA5A4075445D}"/>
                  </a:ext>
                </a:extLst>
              </p:cNvPr>
              <p:cNvSpPr txBox="1"/>
              <p:nvPr/>
            </p:nvSpPr>
            <p:spPr>
              <a:xfrm>
                <a:off x="457200" y="3949630"/>
                <a:ext cx="19502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662039-4EED-4EE3-A666-DA5A40754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49630"/>
                <a:ext cx="1950214" cy="369332"/>
              </a:xfrm>
              <a:prstGeom prst="rect">
                <a:avLst/>
              </a:prstGeom>
              <a:blipFill>
                <a:blip r:embed="rId6"/>
                <a:stretch>
                  <a:fillRect l="-3125" t="-178333" r="-35938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F9474434-F665-476A-8BDE-82B65EB24966}"/>
              </a:ext>
            </a:extLst>
          </p:cNvPr>
          <p:cNvSpPr txBox="1"/>
          <p:nvPr/>
        </p:nvSpPr>
        <p:spPr>
          <a:xfrm>
            <a:off x="1" y="4413976"/>
            <a:ext cx="5597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Where the relative contribution of each feature in </a:t>
            </a:r>
            <a:r>
              <a:rPr lang="en-US" b="1" i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ＭＳ Ｐゴシック" charset="0"/>
              </a:rPr>
              <a:t>X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is represented by </a:t>
            </a:r>
            <a:r>
              <a:rPr lang="el-GR" i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ＭＳ Ｐゴシック" charset="0"/>
              </a:rPr>
              <a:t>β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and is calculated by minimizing: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9E5590-F1E0-4B4A-A3BF-A43459124900}"/>
              </a:ext>
            </a:extLst>
          </p:cNvPr>
          <p:cNvSpPr/>
          <p:nvPr/>
        </p:nvSpPr>
        <p:spPr>
          <a:xfrm>
            <a:off x="2626242" y="3969757"/>
            <a:ext cx="1899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linear model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47878B0-8DA7-44D8-B18E-FE8650AC6063}"/>
              </a:ext>
            </a:extLst>
          </p:cNvPr>
          <p:cNvSpPr/>
          <p:nvPr/>
        </p:nvSpPr>
        <p:spPr>
          <a:xfrm>
            <a:off x="4058351" y="5100738"/>
            <a:ext cx="2521157" cy="1291256"/>
          </a:xfrm>
          <a:prstGeom prst="ellipse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FE50C0F-B46C-4EFB-9BCD-AA4DC674D007}"/>
              </a:ext>
            </a:extLst>
          </p:cNvPr>
          <p:cNvSpPr/>
          <p:nvPr/>
        </p:nvSpPr>
        <p:spPr>
          <a:xfrm>
            <a:off x="6630223" y="5250142"/>
            <a:ext cx="1239485" cy="928746"/>
          </a:xfrm>
          <a:prstGeom prst="ellipse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E42ECE-29B8-4FB6-BD2A-02B327A9093B}"/>
              </a:ext>
            </a:extLst>
          </p:cNvPr>
          <p:cNvSpPr/>
          <p:nvPr/>
        </p:nvSpPr>
        <p:spPr>
          <a:xfrm>
            <a:off x="1349057" y="6388313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Fit observations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974239A-2C5A-4452-BED0-BFBE6F80F1B7}"/>
              </a:ext>
            </a:extLst>
          </p:cNvPr>
          <p:cNvSpPr/>
          <p:nvPr/>
        </p:nvSpPr>
        <p:spPr>
          <a:xfrm>
            <a:off x="6952129" y="6033962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Sparsity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D5910E2-BE97-4093-825A-500B49F01A16}"/>
              </a:ext>
            </a:extLst>
          </p:cNvPr>
          <p:cNvSpPr/>
          <p:nvPr/>
        </p:nvSpPr>
        <p:spPr>
          <a:xfrm>
            <a:off x="4837272" y="4797809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Spatial dependence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472EF9-992E-4AD8-B56F-6F198ACA1365}"/>
              </a:ext>
            </a:extLst>
          </p:cNvPr>
          <p:cNvSpPr/>
          <p:nvPr/>
        </p:nvSpPr>
        <p:spPr>
          <a:xfrm>
            <a:off x="1621377" y="5117916"/>
            <a:ext cx="2189981" cy="1291256"/>
          </a:xfrm>
          <a:prstGeom prst="ellipse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98C5B2-02AE-42DD-AF71-93587816D2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07" t="20296" r="57737" b="74485"/>
          <a:stretch/>
        </p:blipFill>
        <p:spPr>
          <a:xfrm>
            <a:off x="318236" y="3921167"/>
            <a:ext cx="2293938" cy="4696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55635" y="-133735"/>
            <a:ext cx="9512873" cy="109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Learning from Big Data</a:t>
            </a:r>
          </a:p>
        </p:txBody>
      </p:sp>
    </p:spTree>
    <p:extLst>
      <p:ext uri="{BB962C8B-B14F-4D97-AF65-F5344CB8AC3E}">
        <p14:creationId xmlns:p14="http://schemas.microsoft.com/office/powerpoint/2010/main" val="37800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4" grpId="0"/>
      <p:bldP spid="41" grpId="0"/>
      <p:bldP spid="42" grpId="0"/>
      <p:bldP spid="3" grpId="0"/>
      <p:bldP spid="44" grpId="0" animBg="1"/>
      <p:bldP spid="45" grpId="0" animBg="1"/>
      <p:bldP spid="46" grpId="0"/>
      <p:bldP spid="47" grpId="0"/>
      <p:bldP spid="48" grpId="0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CB445E2-AAF8-44E0-8FFE-7B87DD078151}"/>
              </a:ext>
            </a:extLst>
          </p:cNvPr>
          <p:cNvSpPr txBox="1"/>
          <p:nvPr/>
        </p:nvSpPr>
        <p:spPr>
          <a:xfrm>
            <a:off x="145533" y="3220696"/>
            <a:ext cx="759258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Preliminary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results are promising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.  We can explain more that 40% of precipitation variability in the out-of-sample period.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 patterns of  </a:t>
            </a:r>
            <a:r>
              <a:rPr lang="el-GR" i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ＭＳ Ｐゴシック" charset="0"/>
              </a:rPr>
              <a:t>β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can be used to verify and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reveal new mechanisms 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 the large-scale climate system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Such approaches can also be used for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climate model diagnostics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.  Do climate models capture the observed interrelations and how are these projected to change under climate change?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2593C0-304C-4F02-B6D1-7DED11B8ED94}"/>
              </a:ext>
            </a:extLst>
          </p:cNvPr>
          <p:cNvSpPr txBox="1"/>
          <p:nvPr/>
        </p:nvSpPr>
        <p:spPr>
          <a:xfrm>
            <a:off x="5055639" y="6489653"/>
            <a:ext cx="4461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TRIPODS+CLIMATE program (NSF grant DMS-1839336) 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95E69D-C701-4F01-AA16-FAF4A72C818A}"/>
              </a:ext>
            </a:extLst>
          </p:cNvPr>
          <p:cNvSpPr/>
          <p:nvPr/>
        </p:nvSpPr>
        <p:spPr>
          <a:xfrm>
            <a:off x="1567848" y="1293055"/>
            <a:ext cx="2000540" cy="1291256"/>
          </a:xfrm>
          <a:prstGeom prst="ellipse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47878B0-8DA7-44D8-B18E-FE8650AC6063}"/>
              </a:ext>
            </a:extLst>
          </p:cNvPr>
          <p:cNvSpPr/>
          <p:nvPr/>
        </p:nvSpPr>
        <p:spPr>
          <a:xfrm>
            <a:off x="3815382" y="1275877"/>
            <a:ext cx="2454680" cy="1291256"/>
          </a:xfrm>
          <a:prstGeom prst="ellipse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FE50C0F-B46C-4EFB-9BCD-AA4DC674D007}"/>
              </a:ext>
            </a:extLst>
          </p:cNvPr>
          <p:cNvSpPr/>
          <p:nvPr/>
        </p:nvSpPr>
        <p:spPr>
          <a:xfrm>
            <a:off x="6387253" y="1425281"/>
            <a:ext cx="1036495" cy="1026804"/>
          </a:xfrm>
          <a:prstGeom prst="ellipse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E42ECE-29B8-4FB6-BD2A-02B327A9093B}"/>
              </a:ext>
            </a:extLst>
          </p:cNvPr>
          <p:cNvSpPr/>
          <p:nvPr/>
        </p:nvSpPr>
        <p:spPr>
          <a:xfrm>
            <a:off x="1106087" y="256345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Fit observations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974239A-2C5A-4452-BED0-BFBE6F80F1B7}"/>
              </a:ext>
            </a:extLst>
          </p:cNvPr>
          <p:cNvSpPr/>
          <p:nvPr/>
        </p:nvSpPr>
        <p:spPr>
          <a:xfrm>
            <a:off x="6709159" y="2209101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Sparsity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D5910E2-BE97-4093-825A-500B49F01A16}"/>
              </a:ext>
            </a:extLst>
          </p:cNvPr>
          <p:cNvSpPr/>
          <p:nvPr/>
        </p:nvSpPr>
        <p:spPr>
          <a:xfrm>
            <a:off x="4594302" y="97294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Spatial 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2F7390-52F0-484D-AA5F-E9C20CF60741}"/>
                  </a:ext>
                </a:extLst>
              </p:cNvPr>
              <p:cNvSpPr txBox="1"/>
              <p:nvPr/>
            </p:nvSpPr>
            <p:spPr>
              <a:xfrm>
                <a:off x="146561" y="814668"/>
                <a:ext cx="19502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2F7390-52F0-484D-AA5F-E9C20CF60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1" y="814668"/>
                <a:ext cx="1950214" cy="369332"/>
              </a:xfrm>
              <a:prstGeom prst="rect">
                <a:avLst/>
              </a:prstGeom>
              <a:blipFill>
                <a:blip r:embed="rId6"/>
                <a:stretch>
                  <a:fillRect l="-3125" t="-178333" r="-36250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04ADE88-6AAC-4545-8F46-A3196BE5CDDB}"/>
              </a:ext>
            </a:extLst>
          </p:cNvPr>
          <p:cNvSpPr/>
          <p:nvPr/>
        </p:nvSpPr>
        <p:spPr>
          <a:xfrm>
            <a:off x="2315603" y="834795"/>
            <a:ext cx="1899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linear model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786D2E-FFAA-41FC-ABC0-E87B98AA47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02" t="20254" r="17186" b="53077"/>
          <a:stretch/>
        </p:blipFill>
        <p:spPr>
          <a:xfrm>
            <a:off x="124751" y="759978"/>
            <a:ext cx="9008265" cy="240014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-55635" y="-133735"/>
            <a:ext cx="9512873" cy="109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Learning from Big Data</a:t>
            </a:r>
          </a:p>
        </p:txBody>
      </p:sp>
    </p:spTree>
    <p:extLst>
      <p:ext uri="{BB962C8B-B14F-4D97-AF65-F5344CB8AC3E}">
        <p14:creationId xmlns:p14="http://schemas.microsoft.com/office/powerpoint/2010/main" val="4250932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IMG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4"/>
            <a:ext cx="26670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Img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20813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Img0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7" y="3352804"/>
            <a:ext cx="25050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Img00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352804"/>
            <a:ext cx="252888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Img00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05400"/>
            <a:ext cx="24384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Img00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05400"/>
            <a:ext cx="24384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Img005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05400"/>
            <a:ext cx="24384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IMG00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4"/>
            <a:ext cx="25146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 descr="SpectacularSunwapt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489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3.  LANDSCAPES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53" y="2972503"/>
            <a:ext cx="83108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What can they tell us about process </a:t>
            </a:r>
          </a:p>
          <a:p>
            <a:r>
              <a:rPr lang="en-US" sz="4000" dirty="0">
                <a:solidFill>
                  <a:srgbClr val="FFFF00"/>
                </a:solidFill>
              </a:rPr>
              <a:t>and how are they changing? </a:t>
            </a:r>
          </a:p>
        </p:txBody>
      </p:sp>
    </p:spTree>
    <p:extLst>
      <p:ext uri="{BB962C8B-B14F-4D97-AF65-F5344CB8AC3E}">
        <p14:creationId xmlns:p14="http://schemas.microsoft.com/office/powerpoint/2010/main" val="267101397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7361"/>
            <a:ext cx="9143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Calibri"/>
              </a:rPr>
              <a:t>Remotely-sensed global imagery is paving the way for a Global Geomorphology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The two most critical problems: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93406"/>
            <a:ext cx="459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Automatic extraction of dynamic objects</a:t>
            </a:r>
            <a:endParaRPr lang="en-US" dirty="0">
              <a:solidFill>
                <a:srgbClr val="ED7D31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908795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Automatic extraction of critical information</a:t>
            </a:r>
            <a:endParaRPr lang="en-US" dirty="0">
              <a:solidFill>
                <a:srgbClr val="ED7D31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0043"/>
          <a:stretch/>
        </p:blipFill>
        <p:spPr>
          <a:xfrm rot="5400000">
            <a:off x="1597125" y="442193"/>
            <a:ext cx="1350573" cy="3132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9878"/>
          <a:stretch/>
        </p:blipFill>
        <p:spPr>
          <a:xfrm rot="5870228">
            <a:off x="1557834" y="3330627"/>
            <a:ext cx="1358019" cy="3132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4858" r="34913"/>
          <a:stretch/>
        </p:blipFill>
        <p:spPr>
          <a:xfrm rot="5400000">
            <a:off x="1576460" y="1868596"/>
            <a:ext cx="1362907" cy="3132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5617028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Robust extraction of rivers from multispectral imagery is a very nuanced  problem that must consider: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water level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at time of image, exposed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point bars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mixed pixels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at boundaries, and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clouds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shadows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snow cover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etc.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960" t="1938" r="5762" b="3299"/>
          <a:stretch/>
        </p:blipFill>
        <p:spPr>
          <a:xfrm rot="5400000">
            <a:off x="6234183" y="586856"/>
            <a:ext cx="1360136" cy="2823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0783" r="13407"/>
          <a:stretch/>
        </p:blipFill>
        <p:spPr>
          <a:xfrm rot="5400000">
            <a:off x="6205844" y="2170911"/>
            <a:ext cx="1416814" cy="28254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1" y="5619360"/>
            <a:ext cx="4571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Following object identification (mask generation),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robust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algorithms must be capable of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objectively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distilling relevant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metrics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insights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without excessive manual intervention.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503" y="4488846"/>
            <a:ext cx="2825496" cy="6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26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cayali_Cutoffs_1984_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54" y="1007945"/>
            <a:ext cx="8903488" cy="5008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827" y="6450656"/>
            <a:ext cx="193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Ucayali River, Peru</a:t>
            </a:r>
          </a:p>
        </p:txBody>
      </p:sp>
    </p:spTree>
    <p:extLst>
      <p:ext uri="{BB962C8B-B14F-4D97-AF65-F5344CB8AC3E}">
        <p14:creationId xmlns:p14="http://schemas.microsoft.com/office/powerpoint/2010/main" val="41593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16" y="-79381"/>
            <a:ext cx="9237012" cy="693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5575" y="455356"/>
            <a:ext cx="5414012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Understanding Earth from Space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60479" y="6570779"/>
            <a:ext cx="2390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Courtesy of Michael </a:t>
            </a:r>
            <a:r>
              <a:rPr lang="en-US" sz="1100" dirty="0" err="1">
                <a:solidFill>
                  <a:schemeClr val="bg1"/>
                </a:solidFill>
              </a:rPr>
              <a:t>Freilich</a:t>
            </a:r>
            <a:r>
              <a:rPr lang="en-US" sz="1100" dirty="0">
                <a:solidFill>
                  <a:schemeClr val="bg1"/>
                </a:solidFill>
              </a:rPr>
              <a:t>, NASA </a:t>
            </a:r>
          </a:p>
        </p:txBody>
      </p:sp>
    </p:spTree>
    <p:extLst>
      <p:ext uri="{BB962C8B-B14F-4D97-AF65-F5344CB8AC3E}">
        <p14:creationId xmlns:p14="http://schemas.microsoft.com/office/powerpoint/2010/main" val="104514063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9878"/>
          <a:stretch/>
        </p:blipFill>
        <p:spPr>
          <a:xfrm rot="16587642">
            <a:off x="1586934" y="3381202"/>
            <a:ext cx="1358019" cy="3037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4858" r="34913"/>
          <a:stretch/>
        </p:blipFill>
        <p:spPr>
          <a:xfrm rot="16200000">
            <a:off x="1573544" y="2124625"/>
            <a:ext cx="1364675" cy="31363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5617028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Robust extraction of rivers from multispectral must consider: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water level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at time of image, exposed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point bars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mixed pixels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at boundaries, and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clouds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shadows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snow cover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etc.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960" t="1938" r="5762" b="3299"/>
          <a:stretch/>
        </p:blipFill>
        <p:spPr>
          <a:xfrm rot="5400000">
            <a:off x="6234183" y="586856"/>
            <a:ext cx="1360136" cy="2823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0783" r="13407"/>
          <a:stretch/>
        </p:blipFill>
        <p:spPr>
          <a:xfrm rot="5400000">
            <a:off x="6205844" y="2170911"/>
            <a:ext cx="1416814" cy="28254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1" y="5619360"/>
            <a:ext cx="4571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Following object identification (mask generation),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robust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algorithms must be capable of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objectively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distilling relevant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metrics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en-US" sz="1400" dirty="0">
                <a:solidFill>
                  <a:srgbClr val="FFC000">
                    <a:lumMod val="60000"/>
                    <a:lumOff val="40000"/>
                  </a:srgbClr>
                </a:solidFill>
                <a:latin typeface="Calibri"/>
              </a:rPr>
              <a:t>insights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without excessive manual intervention.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1503" y="4488846"/>
            <a:ext cx="2825496" cy="667697"/>
          </a:xfrm>
          <a:prstGeom prst="rect">
            <a:avLst/>
          </a:prstGeom>
        </p:spPr>
      </p:pic>
      <p:pic>
        <p:nvPicPr>
          <p:cNvPr id="16" name="Ucayali_upstream_RCEM_1984_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6958" r="37560"/>
          <a:stretch/>
        </p:blipFill>
        <p:spPr>
          <a:xfrm rot="16200000">
            <a:off x="1544647" y="636042"/>
            <a:ext cx="1420823" cy="3136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100" y="153352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Landsat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6525" y="2552700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1984-2015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93406"/>
            <a:ext cx="459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Automatic extraction of dynamic objects</a:t>
            </a:r>
            <a:endParaRPr lang="en-US" dirty="0">
              <a:solidFill>
                <a:srgbClr val="ED7D31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5800" y="908795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Automatic extraction of critical information</a:t>
            </a:r>
            <a:endParaRPr lang="en-US" dirty="0">
              <a:solidFill>
                <a:srgbClr val="ED7D31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815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/>
              </a:rPr>
              <a:t>Two critical problems</a:t>
            </a:r>
          </a:p>
        </p:txBody>
      </p:sp>
    </p:spTree>
    <p:extLst>
      <p:ext uri="{BB962C8B-B14F-4D97-AF65-F5344CB8AC3E}">
        <p14:creationId xmlns:p14="http://schemas.microsoft.com/office/powerpoint/2010/main" val="36464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7563" y="0"/>
            <a:ext cx="3264656" cy="326937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038225"/>
            <a:ext cx="21557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1049"/>
            <a:ext cx="4555652" cy="564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29301" y="815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/>
              </a:rPr>
              <a:t>Tools for large-scale mask analysis (single rivers)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64394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"/>
              </a:rPr>
              <a:t>J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Schwenk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, A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Khandelwal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, M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Fratkin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, V Kumar, E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Foufoula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‐Georgiou. (2017) </a:t>
            </a:r>
            <a:r>
              <a:rPr lang="en-US" sz="1200" i="1" dirty="0">
                <a:solidFill>
                  <a:prstClr val="white"/>
                </a:solidFill>
                <a:latin typeface="Calibri"/>
              </a:rPr>
              <a:t>Earth and Space Science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r"/>
            <a:r>
              <a:rPr lang="en-US" sz="1200" dirty="0">
                <a:solidFill>
                  <a:prstClr val="white"/>
                </a:solidFill>
                <a:latin typeface="Calibri"/>
              </a:rPr>
              <a:t>J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Schwenk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, E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Foufoula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-Georgiou. (2017) </a:t>
            </a:r>
            <a:r>
              <a:rPr lang="en-US" sz="1200" i="1" dirty="0">
                <a:solidFill>
                  <a:prstClr val="white"/>
                </a:solidFill>
                <a:latin typeface="Calibri"/>
              </a:rPr>
              <a:t>Geophysical Research Letters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  <a:p>
            <a:br>
              <a:rPr lang="en-US" sz="1200" dirty="0">
                <a:solidFill>
                  <a:prstClr val="white"/>
                </a:solidFill>
                <a:latin typeface="Calibri"/>
              </a:rPr>
            </a:b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62726" y="1160913"/>
            <a:ext cx="86854" cy="210278"/>
          </a:xfrm>
          <a:prstGeom prst="ellipse">
            <a:avLst/>
          </a:prstGeom>
          <a:solidFill>
            <a:schemeClr val="bg1">
              <a:alpha val="1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3109" y="1114416"/>
            <a:ext cx="141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/>
              </a:rPr>
              <a:t>Ucayali River 1,300 km long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810" y="3370509"/>
            <a:ext cx="1960775" cy="1194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4876" y="4685122"/>
            <a:ext cx="1973136" cy="1278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38611" y="5987492"/>
            <a:ext cx="210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Can predict cutoffs!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3152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7167" y="642687"/>
            <a:ext cx="3506771" cy="38843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" y="836942"/>
            <a:ext cx="21304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5B9BD5">
                    <a:lumMod val="75000"/>
                  </a:srgbClr>
                </a:solidFill>
                <a:latin typeface="Calibri"/>
              </a:rPr>
              <a:t>RivGraph</a:t>
            </a:r>
            <a:r>
              <a:rPr lang="en-US" sz="3400" dirty="0">
                <a:solidFill>
                  <a:prstClr val="white"/>
                </a:solidFill>
                <a:latin typeface="Calibri"/>
              </a:rPr>
              <a:t>: 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a Python toolbox for analysis of deltaic and braided river channel networks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11083"/>
          <a:stretch/>
        </p:blipFill>
        <p:spPr>
          <a:xfrm>
            <a:off x="2121031" y="573893"/>
            <a:ext cx="3751867" cy="40617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56288" y="822439"/>
            <a:ext cx="14358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/>
              </a:rPr>
              <a:t>Yenisei Delta,</a:t>
            </a:r>
          </a:p>
          <a:p>
            <a:r>
              <a:rPr lang="en-US" sz="1400" dirty="0">
                <a:solidFill>
                  <a:prstClr val="white"/>
                </a:solidFill>
                <a:latin typeface="Calibri"/>
              </a:rPr>
              <a:t>Russia</a:t>
            </a:r>
          </a:p>
          <a:p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7685" y="3838223"/>
            <a:ext cx="2374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dirty="0">
                <a:solidFill>
                  <a:prstClr val="white"/>
                </a:solidFill>
                <a:latin typeface="Calibri"/>
              </a:rPr>
              <a:t>extracting channel</a:t>
            </a:r>
          </a:p>
          <a:p>
            <a:pPr lvl="1" algn="ctr"/>
            <a:r>
              <a:rPr lang="en-US" dirty="0">
                <a:solidFill>
                  <a:prstClr val="white"/>
                </a:solidFill>
                <a:latin typeface="Calibri"/>
              </a:rPr>
              <a:t>network topology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13542" y="974044"/>
            <a:ext cx="1977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prstClr val="white"/>
                </a:solidFill>
                <a:latin typeface="Calibri"/>
              </a:rPr>
              <a:t>flow </a:t>
            </a:r>
          </a:p>
          <a:p>
            <a:pPr lvl="1"/>
            <a:r>
              <a:rPr lang="en-US" dirty="0">
                <a:solidFill>
                  <a:prstClr val="white"/>
                </a:solidFill>
                <a:latin typeface="Calibri"/>
              </a:rPr>
              <a:t>directionality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933491" y="1998483"/>
            <a:ext cx="1125668" cy="1315519"/>
            <a:chOff x="7715103" y="688157"/>
            <a:chExt cx="1125668" cy="13155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99413" y="1307547"/>
              <a:ext cx="1159494" cy="12811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52525" y="688157"/>
              <a:ext cx="7824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upstream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52525" y="1726677"/>
              <a:ext cx="9882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downstream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39" y="4958401"/>
            <a:ext cx="8743950" cy="13906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32116" y="6344239"/>
            <a:ext cx="464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morphological properties and topologic metrics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3921551"/>
            <a:ext cx="2111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Calibri"/>
              </a:rPr>
              <a:t>J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Schwenk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, A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Tejedor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, A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Piliourais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, J Rowland, E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Foufoula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-Georgiou. (2018) </a:t>
            </a:r>
            <a:r>
              <a:rPr lang="en-US" sz="1200" i="1" dirty="0">
                <a:solidFill>
                  <a:prstClr val="white"/>
                </a:solidFill>
                <a:latin typeface="Calibri"/>
              </a:rPr>
              <a:t>In preparation.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646" y="2895603"/>
            <a:ext cx="1792941" cy="4616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A5A5A5">
                    <a:lumMod val="60000"/>
                    <a:lumOff val="40000"/>
                  </a:srgbClr>
                </a:solidFill>
                <a:latin typeface="Calibri"/>
              </a:rPr>
              <a:t>Coming soon to a </a:t>
            </a:r>
            <a:r>
              <a:rPr lang="en-US" sz="1200" dirty="0" err="1">
                <a:solidFill>
                  <a:srgbClr val="A5A5A5">
                    <a:lumMod val="60000"/>
                    <a:lumOff val="40000"/>
                  </a:srgbClr>
                </a:solidFill>
                <a:latin typeface="Calibri"/>
              </a:rPr>
              <a:t>Conda</a:t>
            </a:r>
            <a:r>
              <a:rPr lang="en-US" sz="1200" dirty="0">
                <a:solidFill>
                  <a:srgbClr val="A5A5A5">
                    <a:lumMod val="60000"/>
                    <a:lumOff val="40000"/>
                  </a:srgbClr>
                </a:solidFill>
                <a:latin typeface="Calibri"/>
              </a:rPr>
              <a:t> Repository near you…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635068" y="815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/>
              </a:rPr>
              <a:t>Tools for large-scale mask analysis (river networks)</a:t>
            </a:r>
          </a:p>
        </p:txBody>
      </p:sp>
    </p:spTree>
    <p:extLst>
      <p:ext uri="{BB962C8B-B14F-4D97-AF65-F5344CB8AC3E}">
        <p14:creationId xmlns:p14="http://schemas.microsoft.com/office/powerpoint/2010/main" val="1212357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F3B15-16E8-45A4-95F8-21097A05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Arctic Deltas (ADs)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952C3-28B5-436F-BF56-65523AC9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z="1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9AED80F-AFA3-44C2-B66E-26D2E5E69F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37777" y="1338351"/>
                <a:ext cx="4139134" cy="5519649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Arctic: North of 66° 33’N</a:t>
                </a:r>
              </a:p>
              <a:p>
                <a:pPr lvl="1" algn="just"/>
                <a:endParaRPr lang="en-US" sz="1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/>
                <a:r>
                  <a:rPr lang="en-US" sz="1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Climate change </a:t>
                </a:r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affects poles with greater intensity i.e. Polar Amplification (</a:t>
                </a:r>
                <a:r>
                  <a:rPr lang="en-US" sz="1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Serreze</a:t>
                </a:r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 2009)</a:t>
                </a:r>
              </a:p>
              <a:p>
                <a:pPr lvl="1" algn="just"/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ADs have on the order of 91  39 </a:t>
                </a:r>
                <a:r>
                  <a:rPr lang="en-US" sz="1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</a:t>
                </a:r>
                <a:r>
                  <a:rPr lang="en-US" sz="1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-Carbon </a:t>
                </a:r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(Schuur et al., 2015)</a:t>
                </a:r>
              </a:p>
              <a:p>
                <a:pPr lvl="1" algn="just"/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Lakes and ponds are significant sources of </a:t>
                </a:r>
                <a:r>
                  <a:rPr lang="en-US" sz="1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methane</a:t>
                </a:r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(i.e. further warming) (</a:t>
                </a:r>
                <a:r>
                  <a:rPr lang="en-US" sz="1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Wik</a:t>
                </a:r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2016)</a:t>
                </a:r>
              </a:p>
              <a:p>
                <a:pPr lvl="1" algn="just"/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ADs are uniquely characterized by strong spring flooding, permafrost presence, and lake abundance (Walker, 1999)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9AED80F-AFA3-44C2-B66E-26D2E5E69F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37777" y="1338351"/>
                <a:ext cx="4139134" cy="5519649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A labyrinthine network of ponds and channels">
            <a:extLst>
              <a:ext uri="{FF2B5EF4-FFF2-40B4-BE49-F238E27FC236}">
                <a16:creationId xmlns:a16="http://schemas.microsoft.com/office/drawing/2014/main" id="{57E7FC6B-63E2-4DF9-975D-804E48FA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" y="1903616"/>
            <a:ext cx="5104678" cy="34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5EE85-538B-4A0F-BED8-51C6966ACEC1}"/>
              </a:ext>
            </a:extLst>
          </p:cNvPr>
          <p:cNvSpPr txBox="1"/>
          <p:nvPr/>
        </p:nvSpPr>
        <p:spPr>
          <a:xfrm>
            <a:off x="33251" y="5309889"/>
            <a:ext cx="510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Mackenzie Delta, Source: Sam B Cornish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8150" y="65509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 descr="C:\Users\czuba004\Downloads\nsf1.png">
            <a:extLst>
              <a:ext uri="{FF2B5EF4-FFF2-40B4-BE49-F238E27FC236}">
                <a16:creationId xmlns:a16="http://schemas.microsoft.com/office/drawing/2014/main" id="{8E685702-C1AE-4CDE-AAB8-DE96B732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62" y="5679221"/>
            <a:ext cx="469238" cy="4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3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E062C9A-1C62-4232-96BA-C1394260D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645" y="3823097"/>
            <a:ext cx="2821155" cy="29667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F9815-8416-4484-B8E0-C963D3F2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B5B64-243B-AC41-AF55-A7B0E9BF081F}" type="slidenum">
              <a:rPr lang="en-US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34</a:t>
            </a:fld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B943FF-166F-4D7C-8CA5-D5A326EFD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382">
            <a:off x="5508219" y="963274"/>
            <a:ext cx="3194863" cy="2813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40A8BE-013A-4EC5-AF92-4CEFE3E50514}"/>
              </a:ext>
            </a:extLst>
          </p:cNvPr>
          <p:cNvSpPr txBox="1"/>
          <p:nvPr/>
        </p:nvSpPr>
        <p:spPr>
          <a:xfrm>
            <a:off x="-1529" y="1017262"/>
            <a:ext cx="5837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infer subsurface hydrologic connectivity from the observed (surface) topology and connectivity of lakes and channels in ADs? </a:t>
            </a:r>
          </a:p>
        </p:txBody>
      </p:sp>
      <p:sp>
        <p:nvSpPr>
          <p:cNvPr id="11" name="Right Arrow 18">
            <a:extLst>
              <a:ext uri="{FF2B5EF4-FFF2-40B4-BE49-F238E27FC236}">
                <a16:creationId xmlns:a16="http://schemas.microsoft.com/office/drawing/2014/main" id="{571E8618-C3A9-4000-89CF-EB9FB0398F5B}"/>
              </a:ext>
            </a:extLst>
          </p:cNvPr>
          <p:cNvSpPr/>
          <p:nvPr/>
        </p:nvSpPr>
        <p:spPr>
          <a:xfrm rot="5400000">
            <a:off x="6634654" y="3352102"/>
            <a:ext cx="694341" cy="247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2652994"/>
            <a:ext cx="5837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Approach:</a:t>
            </a:r>
          </a:p>
          <a:p>
            <a:pPr algn="just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interrogate lake shrinkage rates and show that distance from the delta channel network controls lake shrinkage and thus subsurface connectivity.</a:t>
            </a:r>
          </a:p>
        </p:txBody>
      </p:sp>
      <p:sp>
        <p:nvSpPr>
          <p:cNvPr id="19" name="Right Arrow 28">
            <a:extLst>
              <a:ext uri="{FF2B5EF4-FFF2-40B4-BE49-F238E27FC236}">
                <a16:creationId xmlns:a16="http://schemas.microsoft.com/office/drawing/2014/main" id="{3F80A55F-EE08-473A-8F8D-90931ECD0632}"/>
              </a:ext>
            </a:extLst>
          </p:cNvPr>
          <p:cNvSpPr/>
          <p:nvPr/>
        </p:nvSpPr>
        <p:spPr>
          <a:xfrm rot="10800000">
            <a:off x="5004033" y="5597966"/>
            <a:ext cx="833851" cy="318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36" y="4574085"/>
            <a:ext cx="4914900" cy="22193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5800" y="6550223"/>
            <a:ext cx="3886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Nearest Edge Distance [m]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6245" y="4557856"/>
            <a:ext cx="35094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P(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Water</a:t>
            </a:r>
            <a:r>
              <a:rPr lang="en-US" sz="1400" baseline="-25000" dirty="0" err="1">
                <a:solidFill>
                  <a:prstClr val="black"/>
                </a:solidFill>
                <a:latin typeface="Calibri"/>
              </a:rPr>
              <a:t>June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Land</a:t>
            </a:r>
            <a:r>
              <a:rPr lang="en-US" sz="1400" baseline="-25000" dirty="0" err="1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July</a:t>
            </a:r>
            <a:r>
              <a:rPr lang="en-US" sz="140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) 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19185" y="4817992"/>
            <a:ext cx="5527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Calibri"/>
              </a:rPr>
              <a:t>100%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39053" y="5088287"/>
            <a:ext cx="4650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</a:rPr>
              <a:t>80%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39053" y="5368085"/>
            <a:ext cx="4650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</a:rPr>
              <a:t>60%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39052" y="5599946"/>
            <a:ext cx="4650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</a:rPr>
              <a:t>40%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39052" y="5870640"/>
            <a:ext cx="4650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</a:rPr>
              <a:t>20%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29018" y="6141334"/>
            <a:ext cx="44501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</a:rPr>
              <a:t>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1851811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RivGraph for CN extraction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34328" y="815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/>
              </a:rPr>
              <a:t>Changes in arctic deltas under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766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really studying?</a:t>
            </a:r>
          </a:p>
        </p:txBody>
      </p:sp>
      <p:pic>
        <p:nvPicPr>
          <p:cNvPr id="24" name="Picture 2" descr="watergrap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727" y="1005841"/>
            <a:ext cx="7102331" cy="520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4"/>
            <a:ext cx="9144000" cy="562707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29768" y="2436667"/>
            <a:ext cx="5659756" cy="197656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5400" b="1" dirty="0">
                <a:solidFill>
                  <a:srgbClr val="FFFF00"/>
                </a:solidFill>
                <a:latin typeface="Calibri"/>
              </a:rPr>
            </a:br>
            <a:r>
              <a:rPr lang="en-US" sz="4000" b="1" dirty="0">
                <a:solidFill>
                  <a:srgbClr val="FFFF00"/>
                </a:solidFill>
                <a:latin typeface="Calibri"/>
              </a:rPr>
              <a:t>INTELLIGENCE 2025 </a:t>
            </a:r>
            <a:endParaRPr lang="en-US" sz="4000" dirty="0">
              <a:solidFill>
                <a:srgbClr val="FFFF00"/>
              </a:solidFill>
              <a:latin typeface="Bradley Hand Bold"/>
              <a:cs typeface="Bradley Hand Bold"/>
            </a:endParaRPr>
          </a:p>
          <a:p>
            <a:r>
              <a:rPr lang="en-US" sz="4000" dirty="0">
                <a:solidFill>
                  <a:srgbClr val="FFFF00"/>
                </a:solidFill>
                <a:latin typeface="Bradley Hand Bold"/>
                <a:cs typeface="Bradley Hand Bold"/>
              </a:rPr>
              <a:t>to improve life on Earth</a:t>
            </a:r>
          </a:p>
          <a:p>
            <a:r>
              <a:rPr lang="en-US" sz="5400" dirty="0">
                <a:solidFill>
                  <a:srgbClr val="FFFF00"/>
                </a:solidFill>
                <a:latin typeface="Bradley Hand Bold"/>
                <a:cs typeface="Bradley Hand Bold"/>
              </a:rPr>
              <a:t>  </a:t>
            </a:r>
            <a:endParaRPr lang="en-US" sz="5400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160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1400"/>
            <a:ext cx="9144000" cy="2210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6582" y="5483412"/>
            <a:ext cx="21974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efi@uci.edu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87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9182912" cy="68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611">
            <a:off x="5188257" y="5856681"/>
            <a:ext cx="1175166" cy="439963"/>
          </a:xfrm>
          <a:prstGeom prst="rect">
            <a:avLst/>
          </a:prstGeom>
        </p:spPr>
      </p:pic>
      <p:pic>
        <p:nvPicPr>
          <p:cNvPr id="151" name="Picture 150" descr="Landsat_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68" y="223213"/>
            <a:ext cx="695290" cy="278116"/>
          </a:xfrm>
          <a:prstGeom prst="rect">
            <a:avLst/>
          </a:prstGeom>
        </p:spPr>
      </p:pic>
      <p:pic>
        <p:nvPicPr>
          <p:cNvPr id="152" name="Picture 151" descr="PAC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95" y="493077"/>
            <a:ext cx="408432" cy="432816"/>
          </a:xfrm>
          <a:prstGeom prst="rect">
            <a:avLst/>
          </a:prstGeom>
        </p:spPr>
      </p:pic>
      <p:pic>
        <p:nvPicPr>
          <p:cNvPr id="153" name="Picture 152" descr="NI-SA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0" y="1352412"/>
            <a:ext cx="341376" cy="585216"/>
          </a:xfrm>
          <a:prstGeom prst="rect">
            <a:avLst/>
          </a:prstGeom>
        </p:spPr>
      </p:pic>
      <p:pic>
        <p:nvPicPr>
          <p:cNvPr id="154" name="Picture 153" descr="ICESat-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21" y="2409196"/>
            <a:ext cx="658368" cy="512064"/>
          </a:xfrm>
          <a:prstGeom prst="rect">
            <a:avLst/>
          </a:prstGeom>
        </p:spPr>
      </p:pic>
      <p:pic>
        <p:nvPicPr>
          <p:cNvPr id="155" name="Picture 154" descr="CYGNS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31" y="3320402"/>
            <a:ext cx="1000391" cy="292512"/>
          </a:xfrm>
          <a:prstGeom prst="rect">
            <a:avLst/>
          </a:prstGeom>
        </p:spPr>
      </p:pic>
      <p:pic>
        <p:nvPicPr>
          <p:cNvPr id="156" name="Picture 155" descr="DSCOVR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41" y="3305396"/>
            <a:ext cx="509397" cy="283642"/>
          </a:xfrm>
          <a:prstGeom prst="rect">
            <a:avLst/>
          </a:prstGeom>
        </p:spPr>
      </p:pic>
      <p:pic>
        <p:nvPicPr>
          <p:cNvPr id="157" name="Picture 156" descr="SMAP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64" y="3369896"/>
            <a:ext cx="627888" cy="865632"/>
          </a:xfrm>
          <a:prstGeom prst="rect">
            <a:avLst/>
          </a:prstGeom>
        </p:spPr>
      </p:pic>
      <p:pic>
        <p:nvPicPr>
          <p:cNvPr id="158" name="Picture 157" descr="GPM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0" y="5143500"/>
            <a:ext cx="1523163" cy="747530"/>
          </a:xfrm>
          <a:prstGeom prst="rect">
            <a:avLst/>
          </a:prstGeom>
        </p:spPr>
      </p:pic>
      <p:pic>
        <p:nvPicPr>
          <p:cNvPr id="159" name="Picture 158" descr="OCO-2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5" y="6083300"/>
            <a:ext cx="2265022" cy="655664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8039727" y="423498"/>
            <a:ext cx="1085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FDFD5F"/>
                </a:solidFill>
                <a:latin typeface="Arial Narrow"/>
                <a:ea typeface="+mn-ea"/>
                <a:cs typeface="Arial Narrow"/>
              </a:rPr>
              <a:t>Landsat 9 </a:t>
            </a:r>
            <a:r>
              <a:rPr lang="en-US" sz="1000" i="1" kern="1200" dirty="0">
                <a:solidFill>
                  <a:srgbClr val="FDFD5F"/>
                </a:solidFill>
                <a:latin typeface="Arial Narrow"/>
                <a:ea typeface="+mn-ea"/>
                <a:cs typeface="Arial Narrow"/>
              </a:rPr>
              <a:t>(2020)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8012784" y="692369"/>
            <a:ext cx="941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FDFD5F"/>
                </a:solidFill>
                <a:latin typeface="Arial Narrow"/>
                <a:ea typeface="+mn-ea"/>
                <a:cs typeface="Arial Narrow"/>
              </a:rPr>
              <a:t>PACE </a:t>
            </a:r>
            <a:r>
              <a:rPr lang="en-US" sz="1000" i="1" kern="1200" dirty="0">
                <a:solidFill>
                  <a:srgbClr val="FDFD5F"/>
                </a:solidFill>
                <a:latin typeface="Arial Narrow"/>
                <a:ea typeface="+mn-ea"/>
                <a:cs typeface="Arial Narrow"/>
              </a:rPr>
              <a:t>(2022)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271553" y="1888099"/>
            <a:ext cx="110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NI-SAR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(2021)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4667908" y="2101745"/>
            <a:ext cx="1020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SWOT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(2021)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4189569" y="2344478"/>
            <a:ext cx="1081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TEMPO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(2018)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3654557" y="2622452"/>
            <a:ext cx="1450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GRACE-FO (2)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(2018)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3087953" y="2860606"/>
            <a:ext cx="1185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ICESat-2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(2018)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3625813" y="3088254"/>
            <a:ext cx="1374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9AE882"/>
                </a:solidFill>
                <a:latin typeface="Arial Narrow"/>
                <a:ea typeface="+mn-ea"/>
                <a:cs typeface="Arial Narrow"/>
              </a:rPr>
              <a:t>CYGNSS (8) </a:t>
            </a:r>
            <a:r>
              <a:rPr lang="en-US" sz="1000" i="1" kern="1200" dirty="0">
                <a:solidFill>
                  <a:srgbClr val="9AE882"/>
                </a:solidFill>
                <a:latin typeface="Arial Narrow"/>
                <a:ea typeface="+mn-ea"/>
                <a:cs typeface="Arial Narrow"/>
              </a:rPr>
              <a:t>(2019)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4981762" y="2874640"/>
            <a:ext cx="151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NISTAR, EPIC</a:t>
            </a:r>
          </a:p>
          <a:p>
            <a:pPr algn="l" rtl="0"/>
            <a:r>
              <a:rPr lang="en-US" sz="10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(DSCOVR / NOAA) </a:t>
            </a:r>
          </a:p>
          <a:p>
            <a:pPr algn="l" rtl="0"/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(2019)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4925412" y="3949981"/>
            <a:ext cx="7630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 err="1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QuikSCAT</a:t>
            </a:r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(2017)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024100" y="3979098"/>
            <a:ext cx="1009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Landsat 7</a:t>
            </a:r>
          </a:p>
          <a:p>
            <a:pPr algn="l" rtl="0"/>
            <a:r>
              <a:rPr lang="en-US" sz="10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(USGS)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(~2022)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634311" y="4408552"/>
            <a:ext cx="97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Terra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(&gt;2021)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3929213" y="4767538"/>
            <a:ext cx="953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Aqua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(&gt;2022)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375234" y="5109360"/>
            <a:ext cx="124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 err="1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CloudSat</a:t>
            </a:r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(~2018)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5178173" y="5319866"/>
            <a:ext cx="1261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CALIPSO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(&gt;2022)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5688441" y="5657889"/>
            <a:ext cx="956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Aura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(&gt;2022)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2993158" y="3667767"/>
            <a:ext cx="1030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SMAP 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(&gt;2022)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2278663" y="4309100"/>
            <a:ext cx="1053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Suomi NPP </a:t>
            </a:r>
            <a:r>
              <a:rPr lang="en-US" sz="10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(NOAA) 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(&gt;2022)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2178839" y="4807135"/>
            <a:ext cx="987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Landsat 8</a:t>
            </a:r>
          </a:p>
          <a:p>
            <a:pPr algn="l" rtl="0"/>
            <a:r>
              <a:rPr lang="en-US" sz="10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(USGS) 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(&gt;2022)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275759" y="5469465"/>
            <a:ext cx="956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GPM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(&gt;2022)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2828109" y="6188702"/>
            <a:ext cx="106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OCO-2 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(&gt;2022)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6299586" y="5868474"/>
            <a:ext cx="907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GRACE (2)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(2018)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7064343" y="5861218"/>
            <a:ext cx="1168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OSTM/Jason-2</a:t>
            </a:r>
          </a:p>
          <a:p>
            <a:pPr algn="l" rtl="0"/>
            <a:r>
              <a:rPr lang="en-US" sz="10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(NOAA) </a:t>
            </a:r>
            <a:r>
              <a:rPr lang="en-US" sz="1000" i="1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(&gt;2022)</a:t>
            </a:r>
            <a:endParaRPr lang="en-US" sz="1000" i="1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grpSp>
        <p:nvGrpSpPr>
          <p:cNvPr id="183" name="Group 182"/>
          <p:cNvGrpSpPr/>
          <p:nvPr/>
        </p:nvGrpSpPr>
        <p:grpSpPr>
          <a:xfrm>
            <a:off x="268648" y="2901936"/>
            <a:ext cx="1313774" cy="1063572"/>
            <a:chOff x="286427" y="227316"/>
            <a:chExt cx="1313774" cy="1063572"/>
          </a:xfrm>
        </p:grpSpPr>
        <p:sp>
          <p:nvSpPr>
            <p:cNvPr id="184" name="Rectangle 183"/>
            <p:cNvSpPr/>
            <p:nvPr/>
          </p:nvSpPr>
          <p:spPr>
            <a:xfrm>
              <a:off x="286427" y="227316"/>
              <a:ext cx="1296840" cy="1063572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97563" y="356283"/>
              <a:ext cx="118871" cy="118871"/>
            </a:xfrm>
            <a:prstGeom prst="rect">
              <a:avLst/>
            </a:prstGeom>
            <a:solidFill>
              <a:srgbClr val="FDFD5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397563" y="580394"/>
              <a:ext cx="118871" cy="118871"/>
            </a:xfrm>
            <a:prstGeom prst="rect">
              <a:avLst/>
            </a:prstGeom>
            <a:solidFill>
              <a:srgbClr val="E49E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srgbClr val="F1A947"/>
                </a:solidFill>
                <a:latin typeface="Calibri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397563" y="804505"/>
              <a:ext cx="118871" cy="118871"/>
            </a:xfrm>
            <a:prstGeom prst="rect">
              <a:avLst/>
            </a:prstGeom>
            <a:solidFill>
              <a:srgbClr val="A6FA8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397563" y="1028617"/>
              <a:ext cx="118871" cy="118871"/>
            </a:xfrm>
            <a:prstGeom prst="rect">
              <a:avLst/>
            </a:prstGeom>
            <a:solidFill>
              <a:srgbClr val="B6EE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kern="1200" dirty="0">
                  <a:solidFill>
                    <a:prstClr val="white"/>
                  </a:solidFill>
                  <a:latin typeface="Calibri"/>
                </a:rPr>
                <a:t>      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75027" y="266700"/>
              <a:ext cx="95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200" kern="1200" dirty="0">
                  <a:solidFill>
                    <a:srgbClr val="FDFD5F"/>
                  </a:solidFill>
                  <a:latin typeface="Arial Narrow"/>
                  <a:ea typeface="+mn-ea"/>
                  <a:cs typeface="Arial Narrow"/>
                </a:rPr>
                <a:t>Formulation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75027" y="492277"/>
              <a:ext cx="11251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200" kern="1200" dirty="0">
                  <a:solidFill>
                    <a:srgbClr val="F1A947"/>
                  </a:solidFill>
                  <a:latin typeface="Arial Narrow"/>
                  <a:ea typeface="+mn-ea"/>
                  <a:cs typeface="Arial Narrow"/>
                </a:rPr>
                <a:t>Implementation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75027" y="717854"/>
              <a:ext cx="10235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200" kern="1200" dirty="0">
                  <a:solidFill>
                    <a:srgbClr val="A6FA8C"/>
                  </a:solidFill>
                  <a:latin typeface="Arial Narrow"/>
                  <a:ea typeface="+mn-ea"/>
                  <a:cs typeface="Arial Narrow"/>
                </a:rPr>
                <a:t>Primary Ops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75027" y="943430"/>
              <a:ext cx="10235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200" kern="1200" dirty="0">
                  <a:solidFill>
                    <a:srgbClr val="B6EEFD"/>
                  </a:solidFill>
                  <a:latin typeface="Arial Narrow"/>
                  <a:ea typeface="+mn-ea"/>
                  <a:cs typeface="Arial Narrow"/>
                </a:rPr>
                <a:t>Extended Ops</a:t>
              </a:r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189430" y="1176146"/>
            <a:ext cx="388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b="1" kern="1200" dirty="0">
                <a:solidFill>
                  <a:prstClr val="white"/>
                </a:solidFill>
                <a:latin typeface="Arial Narrow"/>
                <a:ea typeface="+mn-ea"/>
                <a:cs typeface="Arial Narrow"/>
              </a:rPr>
              <a:t>ISS Instruments</a:t>
            </a:r>
          </a:p>
          <a:p>
            <a:pPr algn="l" rtl="0"/>
            <a:endParaRPr lang="en-US" sz="400" kern="1200" dirty="0">
              <a:solidFill>
                <a:prstClr val="white"/>
              </a:solidFill>
              <a:latin typeface="Arial Narrow"/>
              <a:ea typeface="+mn-ea"/>
              <a:cs typeface="Arial Narrow"/>
            </a:endParaRPr>
          </a:p>
          <a:p>
            <a:pPr algn="l" rtl="0"/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CATS 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(2020)</a:t>
            </a:r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,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 </a:t>
            </a:r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LIS 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(2020)</a:t>
            </a:r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, SAGE III 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(2020</a:t>
            </a:r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)</a:t>
            </a:r>
          </a:p>
          <a:p>
            <a:pPr algn="l" rtl="0"/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TSIS-1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(2018)</a:t>
            </a:r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, OCO-3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(2018)</a:t>
            </a:r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,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 </a:t>
            </a:r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ECOSTRESS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(2017)</a:t>
            </a:r>
            <a:r>
              <a:rPr lang="en-US" sz="1200" kern="1200" dirty="0">
                <a:solidFill>
                  <a:srgbClr val="E49E42"/>
                </a:solidFill>
                <a:latin typeface="Arial Narrow"/>
                <a:ea typeface="+mn-ea"/>
                <a:cs typeface="Arial Narrow"/>
              </a:rPr>
              <a:t>, GEDI </a:t>
            </a:r>
            <a:r>
              <a:rPr lang="en-US" sz="1000" i="1" kern="1200" dirty="0">
                <a:solidFill>
                  <a:srgbClr val="E49E42"/>
                </a:solidFill>
                <a:latin typeface="Arial Narrow"/>
                <a:ea typeface="+mn-ea"/>
                <a:cs typeface="Arial Narrow"/>
              </a:rPr>
              <a:t>(2018)</a:t>
            </a:r>
            <a:br>
              <a:rPr lang="en-US" sz="1000" i="1" kern="1200" dirty="0">
                <a:solidFill>
                  <a:srgbClr val="E49E42"/>
                </a:solidFill>
                <a:latin typeface="Arial Narrow"/>
                <a:ea typeface="+mn-ea"/>
                <a:cs typeface="Arial Narrow"/>
              </a:rPr>
            </a:br>
            <a:r>
              <a:rPr lang="en-US" sz="1200" kern="1200" dirty="0">
                <a:solidFill>
                  <a:srgbClr val="FDFD5F"/>
                </a:solidFill>
                <a:latin typeface="Arial Narrow"/>
                <a:ea typeface="+mn-ea"/>
                <a:cs typeface="Arial Narrow"/>
              </a:rPr>
              <a:t>CLARREO-PF </a:t>
            </a:r>
            <a:r>
              <a:rPr lang="en-US" sz="1000" i="1" kern="1200" dirty="0">
                <a:solidFill>
                  <a:srgbClr val="FDFD5F"/>
                </a:solidFill>
                <a:latin typeface="Arial Narrow"/>
                <a:ea typeface="+mn-ea"/>
                <a:cs typeface="Arial Narrow"/>
              </a:rPr>
              <a:t>(2020)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5520021" y="1621068"/>
            <a:ext cx="1705510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Sentinel-6A/B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(2020, 2025)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190578" y="2120025"/>
            <a:ext cx="2181784" cy="553970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l" defTabSz="914120" rtl="0"/>
            <a:r>
              <a:rPr lang="en-US" sz="1400" b="1" kern="1200" dirty="0">
                <a:solidFill>
                  <a:prstClr val="white"/>
                </a:solidFill>
                <a:latin typeface="Arial Narrow"/>
                <a:ea typeface="+mn-ea"/>
                <a:cs typeface="Arial Narrow"/>
              </a:rPr>
              <a:t>JPSS-2 Instruments</a:t>
            </a:r>
          </a:p>
          <a:p>
            <a:pPr algn="l" defTabSz="914120" rtl="0"/>
            <a:br>
              <a:rPr lang="en-US" sz="400" kern="1200" dirty="0">
                <a:solidFill>
                  <a:srgbClr val="FDFD5F"/>
                </a:solidFill>
                <a:latin typeface="Arial Narrow"/>
                <a:ea typeface="+mn-ea"/>
                <a:cs typeface="Arial Narrow"/>
              </a:rPr>
            </a:br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RBI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(2018)</a:t>
            </a:r>
            <a:r>
              <a:rPr lang="en-US" sz="1200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, OMPS-Limb </a:t>
            </a:r>
            <a:r>
              <a:rPr lang="en-US" sz="1000" i="1" kern="1200" dirty="0">
                <a:solidFill>
                  <a:srgbClr val="F1A947"/>
                </a:solidFill>
                <a:latin typeface="Arial Narrow"/>
                <a:ea typeface="+mn-ea"/>
                <a:cs typeface="Arial Narrow"/>
              </a:rPr>
              <a:t>(2018)</a:t>
            </a:r>
            <a:endParaRPr lang="en-US" sz="1200" kern="1200" dirty="0">
              <a:solidFill>
                <a:srgbClr val="A6FA8C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67722" y="274984"/>
            <a:ext cx="4234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Earth Science Missions</a:t>
            </a:r>
          </a:p>
          <a:p>
            <a:pPr algn="l" rtl="0"/>
            <a:r>
              <a:rPr lang="en-US" b="1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FY17 Program of Record</a:t>
            </a:r>
            <a:endParaRPr lang="en-US" kern="12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8474444" y="6656833"/>
            <a:ext cx="873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0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06.26.17</a:t>
            </a: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555174"/>
            <a:ext cx="530352" cy="473529"/>
          </a:xfrm>
          <a:prstGeom prst="rect">
            <a:avLst/>
          </a:prstGeom>
          <a:ln>
            <a:noFill/>
          </a:ln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16" y="899207"/>
            <a:ext cx="497078" cy="289560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3733800"/>
            <a:ext cx="822960" cy="627888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2184400"/>
            <a:ext cx="579120" cy="481584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39" y="1039265"/>
            <a:ext cx="863600" cy="452147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60">
            <a:off x="3581401" y="1968499"/>
            <a:ext cx="798576" cy="298704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84" y="3555080"/>
            <a:ext cx="436626" cy="485140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156">
            <a:off x="3187699" y="4762501"/>
            <a:ext cx="786384" cy="402336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181600"/>
            <a:ext cx="755904" cy="579120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1" y="5562600"/>
            <a:ext cx="967741" cy="651364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5061">
            <a:off x="6209254" y="6150165"/>
            <a:ext cx="672187" cy="55897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1" y="4076700"/>
            <a:ext cx="676436" cy="467868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026">
            <a:off x="5979011" y="1065374"/>
            <a:ext cx="801453" cy="299780"/>
          </a:xfrm>
          <a:prstGeom prst="rect">
            <a:avLst/>
          </a:prstGeom>
        </p:spPr>
      </p:pic>
      <p:sp>
        <p:nvSpPr>
          <p:cNvPr id="211" name="TextBox 210"/>
          <p:cNvSpPr txBox="1"/>
          <p:nvPr/>
        </p:nvSpPr>
        <p:spPr>
          <a:xfrm>
            <a:off x="6377195" y="1418811"/>
            <a:ext cx="1124369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200" kern="1200" dirty="0">
                <a:solidFill>
                  <a:srgbClr val="F5E952"/>
                </a:solidFill>
                <a:latin typeface="Arial Narrow"/>
                <a:ea typeface="+mn-ea"/>
                <a:cs typeface="Arial Narrow"/>
              </a:rPr>
              <a:t>MAIA </a:t>
            </a:r>
            <a:r>
              <a:rPr lang="en-US" sz="1000" i="1" kern="1200" dirty="0">
                <a:solidFill>
                  <a:srgbClr val="F5E952"/>
                </a:solidFill>
                <a:latin typeface="Arial Narrow"/>
                <a:ea typeface="+mn-ea"/>
                <a:cs typeface="Arial Narrow"/>
              </a:rPr>
              <a:t>(~2021)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7501563" y="981639"/>
            <a:ext cx="1306336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200" kern="1200" dirty="0" err="1">
                <a:solidFill>
                  <a:srgbClr val="F5E952"/>
                </a:solidFill>
                <a:latin typeface="Arial Narrow"/>
                <a:ea typeface="+mn-ea"/>
                <a:cs typeface="Arial Narrow"/>
              </a:rPr>
              <a:t>GeoCARB</a:t>
            </a:r>
            <a:r>
              <a:rPr lang="en-US" sz="1200" kern="1200" dirty="0">
                <a:solidFill>
                  <a:srgbClr val="F5E952"/>
                </a:solidFill>
                <a:latin typeface="Arial Narrow"/>
                <a:ea typeface="+mn-ea"/>
                <a:cs typeface="Arial Narrow"/>
              </a:rPr>
              <a:t> </a:t>
            </a:r>
            <a:r>
              <a:rPr lang="en-US" sz="1000" i="1" kern="1200" dirty="0">
                <a:solidFill>
                  <a:srgbClr val="F5E952"/>
                </a:solidFill>
                <a:latin typeface="Arial Narrow"/>
                <a:ea typeface="+mn-ea"/>
                <a:cs typeface="Arial Narrow"/>
              </a:rPr>
              <a:t>(~2021)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6805531" y="1195942"/>
            <a:ext cx="151846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200" kern="1200" dirty="0">
                <a:solidFill>
                  <a:srgbClr val="F5E952"/>
                </a:solidFill>
                <a:latin typeface="Arial Narrow"/>
                <a:ea typeface="+mn-ea"/>
                <a:cs typeface="Arial Narrow"/>
              </a:rPr>
              <a:t>TROPICS (12) </a:t>
            </a:r>
            <a:r>
              <a:rPr lang="en-US" sz="1000" i="1" kern="1200" dirty="0">
                <a:solidFill>
                  <a:srgbClr val="F5E952"/>
                </a:solidFill>
                <a:latin typeface="Arial Narrow"/>
                <a:ea typeface="+mn-ea"/>
                <a:cs typeface="Arial Narrow"/>
              </a:rPr>
              <a:t>(~2021)</a:t>
            </a:r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49" y="3568700"/>
            <a:ext cx="353359" cy="419100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28" y="3746500"/>
            <a:ext cx="781058" cy="314452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36" y="2654768"/>
            <a:ext cx="977899" cy="340717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6" y="4470400"/>
            <a:ext cx="1205623" cy="581660"/>
          </a:xfrm>
          <a:prstGeom prst="rect">
            <a:avLst/>
          </a:prstGeom>
        </p:spPr>
      </p:pic>
      <p:sp>
        <p:nvSpPr>
          <p:cNvPr id="218" name="TextBox 217"/>
          <p:cNvSpPr txBox="1"/>
          <p:nvPr/>
        </p:nvSpPr>
        <p:spPr>
          <a:xfrm>
            <a:off x="5676699" y="3893011"/>
            <a:ext cx="11394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kern="1200" dirty="0">
                <a:solidFill>
                  <a:srgbClr val="B6EEFD"/>
                </a:solidFill>
                <a:latin typeface="Arial Narrow"/>
                <a:ea typeface="+mn-ea"/>
                <a:cs typeface="Arial Narrow"/>
              </a:rPr>
              <a:t>SORCE,</a:t>
            </a:r>
          </a:p>
          <a:p>
            <a:pPr algn="l" rtl="0"/>
            <a:r>
              <a:rPr lang="en-US" sz="12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TCTE </a:t>
            </a:r>
            <a:r>
              <a:rPr lang="en-US" sz="1000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(NOAA) </a:t>
            </a:r>
            <a:r>
              <a:rPr lang="en-US" sz="1000" i="1" kern="1200" dirty="0">
                <a:solidFill>
                  <a:srgbClr val="A6FA8C"/>
                </a:solidFill>
                <a:latin typeface="Arial Narrow"/>
                <a:ea typeface="+mn-ea"/>
                <a:cs typeface="Arial Narrow"/>
              </a:rPr>
              <a:t>(2017)</a:t>
            </a:r>
          </a:p>
        </p:txBody>
      </p:sp>
      <p:pic>
        <p:nvPicPr>
          <p:cNvPr id="219" name="Picture 2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2" y="6197600"/>
            <a:ext cx="819573" cy="558800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9987">
            <a:off x="5664201" y="1204191"/>
            <a:ext cx="533401" cy="441614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676400"/>
            <a:ext cx="706432" cy="488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540245" y="2000722"/>
            <a:ext cx="1585097" cy="3066554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-60479" y="6570779"/>
            <a:ext cx="2390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Courtesy of Michael </a:t>
            </a:r>
            <a:r>
              <a:rPr lang="en-US" sz="1100" dirty="0" err="1">
                <a:solidFill>
                  <a:schemeClr val="bg1"/>
                </a:solidFill>
              </a:rPr>
              <a:t>Freilich</a:t>
            </a:r>
            <a:r>
              <a:rPr lang="en-US" sz="1100" dirty="0">
                <a:solidFill>
                  <a:schemeClr val="bg1"/>
                </a:solidFill>
              </a:rPr>
              <a:t>, NASA </a:t>
            </a:r>
          </a:p>
        </p:txBody>
      </p:sp>
    </p:spTree>
    <p:extLst>
      <p:ext uri="{BB962C8B-B14F-4D97-AF65-F5344CB8AC3E}">
        <p14:creationId xmlns:p14="http://schemas.microsoft.com/office/powerpoint/2010/main" val="345189601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5" name="Rectangle 9"/>
          <p:cNvSpPr>
            <a:spLocks noGrp="1" noChangeArrowheads="1"/>
          </p:cNvSpPr>
          <p:nvPr>
            <p:ph type="title"/>
          </p:nvPr>
        </p:nvSpPr>
        <p:spPr>
          <a:xfrm>
            <a:off x="464438" y="-24463"/>
            <a:ext cx="7832218" cy="838200"/>
          </a:xfrm>
        </p:spPr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</a:rPr>
              <a:t>NASA’s Water and Energy Cycle Missions</a:t>
            </a:r>
          </a:p>
        </p:txBody>
      </p:sp>
      <p:pic>
        <p:nvPicPr>
          <p:cNvPr id="434180" name="Picture 4" descr="NEWS_Pillar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38" y="982122"/>
            <a:ext cx="8582025" cy="5479365"/>
          </a:xfrm>
          <a:prstGeom prst="rect">
            <a:avLst/>
          </a:prstGeom>
          <a:noFill/>
        </p:spPr>
      </p:pic>
      <p:sp>
        <p:nvSpPr>
          <p:cNvPr id="434184" name="Text Box 8"/>
          <p:cNvSpPr txBox="1">
            <a:spLocks noChangeArrowheads="1"/>
          </p:cNvSpPr>
          <p:nvPr/>
        </p:nvSpPr>
        <p:spPr bwMode="auto">
          <a:xfrm>
            <a:off x="7010400" y="4495800"/>
            <a:ext cx="20711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latin typeface="Arial" charset="0"/>
              </a:rPr>
              <a:t>Planned (not Approved)</a:t>
            </a:r>
          </a:p>
          <a:p>
            <a:pPr eaLnBrk="0" hangingPunct="0">
              <a:buFontTx/>
              <a:buChar char="-"/>
            </a:pPr>
            <a:r>
              <a:rPr lang="en-US" sz="1400">
                <a:solidFill>
                  <a:schemeClr val="tx1"/>
                </a:solidFill>
                <a:latin typeface="Arial" charset="0"/>
              </a:rPr>
              <a:t>SWOT (Streamflow)</a:t>
            </a:r>
          </a:p>
          <a:p>
            <a:pPr eaLnBrk="0" hangingPunct="0">
              <a:buFontTx/>
              <a:buChar char="-"/>
            </a:pPr>
            <a:r>
              <a:rPr lang="en-US" sz="1400">
                <a:solidFill>
                  <a:schemeClr val="tx1"/>
                </a:solidFill>
                <a:latin typeface="Arial" charset="0"/>
              </a:rPr>
              <a:t> SCLP (Snowpack)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438" y="3881537"/>
            <a:ext cx="648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(SMAP)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0479" y="6530467"/>
            <a:ext cx="2390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Courtesy of Michael </a:t>
            </a:r>
            <a:r>
              <a:rPr lang="en-US" sz="1100" dirty="0" err="1"/>
              <a:t>Freilich</a:t>
            </a:r>
            <a:r>
              <a:rPr lang="en-US" sz="1100" dirty="0"/>
              <a:t>, NASA </a:t>
            </a:r>
          </a:p>
        </p:txBody>
      </p:sp>
    </p:spTree>
    <p:extLst>
      <p:ext uri="{BB962C8B-B14F-4D97-AF65-F5344CB8AC3E}">
        <p14:creationId xmlns:p14="http://schemas.microsoft.com/office/powerpoint/2010/main" val="23073520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6CB4B30-AE28-461A-B79A-802A4E9FB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82" y="1385617"/>
            <a:ext cx="5361961" cy="5309392"/>
          </a:xfrm>
          <a:prstGeom prst="rect">
            <a:avLst/>
          </a:prstGeom>
        </p:spPr>
      </p:pic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</a:rPr>
              <a:t>Exploding Volume of Climate Data from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988" y="6251577"/>
            <a:ext cx="1280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Overpeck</a:t>
            </a:r>
            <a:r>
              <a:rPr lang="en-US" sz="1400" dirty="0">
                <a:solidFill>
                  <a:schemeClr val="bg1"/>
                </a:solidFill>
              </a:rPr>
              <a:t> et al, </a:t>
            </a:r>
          </a:p>
          <a:p>
            <a:r>
              <a:rPr lang="en-US" sz="1400" dirty="0">
                <a:solidFill>
                  <a:schemeClr val="bg1"/>
                </a:solidFill>
              </a:rPr>
              <a:t>Science, 2011</a:t>
            </a:r>
          </a:p>
        </p:txBody>
      </p:sp>
    </p:spTree>
    <p:extLst>
      <p:ext uri="{BB962C8B-B14F-4D97-AF65-F5344CB8AC3E}">
        <p14:creationId xmlns:p14="http://schemas.microsoft.com/office/powerpoint/2010/main" val="193840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285" y="27463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3 Themes @ UCI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182" y="1600205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Precipitation estimation from space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Climate dynamics for prediction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Landforms supporting life (rivers, deltas) </a:t>
            </a:r>
          </a:p>
        </p:txBody>
      </p:sp>
      <p:pic>
        <p:nvPicPr>
          <p:cNvPr id="4" name="Picture 3" descr="200235995-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8111" y="-548351"/>
            <a:ext cx="8304177" cy="9365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425" y="5803827"/>
            <a:ext cx="674791" cy="674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63" y="5773717"/>
            <a:ext cx="871989" cy="7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7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1.  PRECIPITATION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59" r="259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331921" y="5353644"/>
            <a:ext cx="8354881" cy="952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Water cycle dynamics at global to regional scales </a:t>
            </a:r>
          </a:p>
          <a:p>
            <a:r>
              <a:rPr lang="en-US" dirty="0">
                <a:solidFill>
                  <a:srgbClr val="FFFF00"/>
                </a:solidFill>
              </a:rPr>
              <a:t>Monitoring extremes (hurricanes, tropical storms)</a:t>
            </a:r>
          </a:p>
          <a:p>
            <a:r>
              <a:rPr lang="en-US" dirty="0">
                <a:solidFill>
                  <a:srgbClr val="FFFF00"/>
                </a:solidFill>
              </a:rPr>
              <a:t>Improving weather and climate models </a:t>
            </a:r>
          </a:p>
          <a:p>
            <a:r>
              <a:rPr lang="en-US" dirty="0">
                <a:solidFill>
                  <a:srgbClr val="FFFF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0994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4" descr="tr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4292"/>
            <a:ext cx="2362200" cy="214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371600"/>
            <a:ext cx="258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71600" y="914400"/>
            <a:ext cx="876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</a:rPr>
              <a:t>TRMM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48389" y="1001712"/>
            <a:ext cx="710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</a:rPr>
              <a:t>GPM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0822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b="1" dirty="0">
                <a:solidFill>
                  <a:srgbClr val="FFFF00"/>
                </a:solidFill>
                <a:latin typeface="Calibri"/>
              </a:rPr>
              <a:t>From TRMM to GPM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886200"/>
            <a:ext cx="4032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FFFF00"/>
                </a:solidFill>
                <a:latin typeface="Calibri"/>
              </a:rPr>
              <a:t>Covering 35S to 35N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Microwave Imager (TMI)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-- 9 channels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-- frequencies 10.7-to-85.5 GHz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-- swath width 878 km 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Precipitation radar (PR)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-- single-frequency Ku band (13 GHz)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-- swath width 247 km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3973" y="3886200"/>
            <a:ext cx="4318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FFFF00"/>
                </a:solidFill>
                <a:latin typeface="Calibri"/>
              </a:rPr>
              <a:t>Covering 68S to 68N </a:t>
            </a:r>
          </a:p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GPM Microwave Imager (GMI) </a:t>
            </a:r>
          </a:p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-- 13 dual-polarized channels </a:t>
            </a:r>
          </a:p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-- frequencies 10.65-183.3 GHz </a:t>
            </a:r>
          </a:p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-- swath width 885 km  </a:t>
            </a:r>
          </a:p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Dual Polarization radar (DPR) </a:t>
            </a:r>
          </a:p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-- dual-frequency Ku &amp; </a:t>
            </a:r>
            <a:r>
              <a:rPr lang="en-US" dirty="0" err="1">
                <a:solidFill>
                  <a:srgbClr val="FFFFFF"/>
                </a:solidFill>
                <a:latin typeface="Calibri"/>
              </a:rPr>
              <a:t>Ka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 (13 and 35 GHz)  </a:t>
            </a:r>
          </a:p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-- swath width 120, 245 km  </a:t>
            </a:r>
          </a:p>
        </p:txBody>
      </p:sp>
    </p:spTree>
    <p:extLst>
      <p:ext uri="{BB962C8B-B14F-4D97-AF65-F5344CB8AC3E}">
        <p14:creationId xmlns:p14="http://schemas.microsoft.com/office/powerpoint/2010/main" val="3952263248"/>
      </p:ext>
    </p:extLst>
  </p:cSld>
  <p:clrMapOvr>
    <a:masterClrMapping/>
  </p:clrMapOvr>
</p:sld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2072</Words>
  <Application>Microsoft Office PowerPoint</Application>
  <PresentationFormat>On-screen Show (4:3)</PresentationFormat>
  <Paragraphs>388</Paragraphs>
  <Slides>36</Slides>
  <Notes>23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Arial Narrow</vt:lpstr>
      <vt:lpstr>Bradley Hand Bold</vt:lpstr>
      <vt:lpstr>Calibri</vt:lpstr>
      <vt:lpstr>Calibri Light</vt:lpstr>
      <vt:lpstr>Cambria Math</vt:lpstr>
      <vt:lpstr>Times</vt:lpstr>
      <vt:lpstr>Times New Roman</vt:lpstr>
      <vt:lpstr>Wingdings</vt:lpstr>
      <vt:lpstr>13_Office Theme</vt:lpstr>
      <vt:lpstr>5_Office Theme</vt:lpstr>
      <vt:lpstr>2_Office Theme</vt:lpstr>
      <vt:lpstr>Default Design</vt:lpstr>
      <vt:lpstr>4_Blank</vt:lpstr>
      <vt:lpstr>Office Theme</vt:lpstr>
      <vt:lpstr>Custom Design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NASA’s Water and Energy Cycle Missions</vt:lpstr>
      <vt:lpstr>Exploding Volume of Climate Data from Space</vt:lpstr>
      <vt:lpstr>3 Themes @ UCI </vt:lpstr>
      <vt:lpstr>1.  PRECIPITATION </vt:lpstr>
      <vt:lpstr>PowerPoint Presentation</vt:lpstr>
      <vt:lpstr>PowerPoint Presentation</vt:lpstr>
      <vt:lpstr>PowerPoint Presentation</vt:lpstr>
      <vt:lpstr>PowerPoint Presentation</vt:lpstr>
      <vt:lpstr>Passive Microwave Retrieval: An underdetermined Inverse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SEASONAL PREDICTION </vt:lpstr>
      <vt:lpstr>Bridging the gap: weather and climate</vt:lpstr>
      <vt:lpstr>Bridging the gap: weather and 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Arctic Deltas (ADs)</vt:lpstr>
      <vt:lpstr>PowerPoint Presentation</vt:lpstr>
      <vt:lpstr>What are we really studying?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2021-03-25T00:29:13Z</dcterms:created>
  <dcterms:modified xsi:type="dcterms:W3CDTF">2021-03-25T00:29:27Z</dcterms:modified>
</cp:coreProperties>
</file>